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313" r:id="rId3"/>
    <p:sldId id="314" r:id="rId4"/>
    <p:sldId id="315" r:id="rId5"/>
    <p:sldId id="316" r:id="rId6"/>
    <p:sldId id="317" r:id="rId7"/>
    <p:sldId id="318" r:id="rId8"/>
    <p:sldId id="319" r:id="rId9"/>
    <p:sldId id="320" r:id="rId10"/>
    <p:sldId id="321" r:id="rId11"/>
    <p:sldId id="323" r:id="rId12"/>
    <p:sldId id="324" r:id="rId13"/>
    <p:sldId id="325" r:id="rId14"/>
    <p:sldId id="326" r:id="rId15"/>
    <p:sldId id="327" r:id="rId16"/>
    <p:sldId id="328" r:id="rId17"/>
    <p:sldId id="329" r:id="rId18"/>
    <p:sldId id="330" r:id="rId19"/>
    <p:sldId id="338" r:id="rId20"/>
    <p:sldId id="332" r:id="rId21"/>
    <p:sldId id="257" r:id="rId22"/>
    <p:sldId id="258" r:id="rId23"/>
    <p:sldId id="259" r:id="rId24"/>
    <p:sldId id="260" r:id="rId25"/>
    <p:sldId id="261" r:id="rId26"/>
    <p:sldId id="333" r:id="rId27"/>
    <p:sldId id="263" r:id="rId28"/>
    <p:sldId id="262" r:id="rId29"/>
    <p:sldId id="264" r:id="rId30"/>
    <p:sldId id="265" r:id="rId31"/>
    <p:sldId id="334" r:id="rId32"/>
    <p:sldId id="266" r:id="rId33"/>
    <p:sldId id="268" r:id="rId34"/>
    <p:sldId id="269" r:id="rId35"/>
    <p:sldId id="270" r:id="rId36"/>
    <p:sldId id="276" r:id="rId37"/>
    <p:sldId id="273" r:id="rId38"/>
    <p:sldId id="272" r:id="rId39"/>
    <p:sldId id="275" r:id="rId40"/>
    <p:sldId id="277" r:id="rId41"/>
    <p:sldId id="279" r:id="rId42"/>
    <p:sldId id="337" r:id="rId43"/>
    <p:sldId id="336" r:id="rId44"/>
    <p:sldId id="335" r:id="rId45"/>
    <p:sldId id="278" r:id="rId46"/>
    <p:sldId id="289" r:id="rId47"/>
    <p:sldId id="309" r:id="rId48"/>
    <p:sldId id="310" r:id="rId49"/>
    <p:sldId id="290" r:id="rId50"/>
    <p:sldId id="295" r:id="rId51"/>
    <p:sldId id="311" r:id="rId52"/>
    <p:sldId id="296" r:id="rId53"/>
    <p:sldId id="299" r:id="rId54"/>
    <p:sldId id="304" r:id="rId55"/>
    <p:sldId id="305" r:id="rId56"/>
    <p:sldId id="306" r:id="rId57"/>
    <p:sldId id="307" r:id="rId58"/>
    <p:sldId id="288" r:id="rId5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89" autoAdjust="0"/>
    <p:restoredTop sz="88979" autoAdjust="0"/>
  </p:normalViewPr>
  <p:slideViewPr>
    <p:cSldViewPr snapToGrid="0">
      <p:cViewPr varScale="1">
        <p:scale>
          <a:sx n="102" d="100"/>
          <a:sy n="102" d="100"/>
        </p:scale>
        <p:origin x="116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A3820D-53B2-4F4E-9714-C1F129FCEF65}" type="datetimeFigureOut">
              <a:rPr lang="zh-TW" altLang="en-US" smtClean="0"/>
              <a:t>2019/9/17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34599-405D-4552-9AE9-1A55DC07C5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7286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zh.wikipedia.org/wiki/Vim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534599-405D-4552-9AE9-1A55DC07C5AB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6491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http://zh.wikipedia.org/wiki/Vim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534599-405D-4552-9AE9-1A55DC07C5AB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0346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534599-405D-4552-9AE9-1A55DC07C5AB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7394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TW" sz="2200" dirty="0"/>
              <a:t>-A </a:t>
            </a:r>
            <a:r>
              <a:rPr lang="zh-TW" altLang="en-US" sz="2200" dirty="0"/>
              <a:t>：封包的內容以 </a:t>
            </a:r>
            <a:r>
              <a:rPr lang="en-US" altLang="zh-TW" sz="2200" dirty="0"/>
              <a:t>ASCII </a:t>
            </a:r>
            <a:r>
              <a:rPr lang="zh-TW" altLang="en-US" sz="2200" dirty="0"/>
              <a:t>顯示，通常用來捉取 </a:t>
            </a:r>
            <a:r>
              <a:rPr lang="en-US" altLang="zh-TW" sz="2200" dirty="0"/>
              <a:t>WWW </a:t>
            </a:r>
            <a:r>
              <a:rPr lang="zh-TW" altLang="en-US" sz="2200" dirty="0"/>
              <a:t>的網頁封包資料</a:t>
            </a:r>
            <a:endParaRPr lang="en-US" altLang="zh-TW" sz="2200" dirty="0"/>
          </a:p>
          <a:p>
            <a:pPr lvl="1"/>
            <a:r>
              <a:rPr lang="en-US" altLang="zh-TW" sz="2200" dirty="0"/>
              <a:t>-e </a:t>
            </a:r>
            <a:r>
              <a:rPr lang="zh-TW" altLang="en-US" sz="2200" dirty="0"/>
              <a:t>：使用資料連接層 </a:t>
            </a:r>
            <a:r>
              <a:rPr lang="en-US" altLang="zh-TW" sz="2200" dirty="0"/>
              <a:t>(OSI </a:t>
            </a:r>
            <a:r>
              <a:rPr lang="zh-TW" altLang="en-US" sz="2200" dirty="0"/>
              <a:t>第二層</a:t>
            </a:r>
            <a:r>
              <a:rPr lang="en-US" altLang="zh-TW" sz="2200" dirty="0"/>
              <a:t>) </a:t>
            </a:r>
            <a:r>
              <a:rPr lang="zh-TW" altLang="en-US" sz="2200" dirty="0"/>
              <a:t>的 </a:t>
            </a:r>
            <a:r>
              <a:rPr lang="en-US" altLang="zh-TW" sz="2200" dirty="0"/>
              <a:t>MAC </a:t>
            </a:r>
            <a:r>
              <a:rPr lang="zh-TW" altLang="en-US" sz="2200" dirty="0"/>
              <a:t>封包資料來顯示</a:t>
            </a:r>
            <a:endParaRPr lang="en-US" altLang="zh-TW" sz="2200" dirty="0"/>
          </a:p>
          <a:p>
            <a:pPr lvl="1"/>
            <a:r>
              <a:rPr lang="en-US" altLang="zh-TW" sz="2200" dirty="0"/>
              <a:t>-</a:t>
            </a:r>
            <a:r>
              <a:rPr lang="en-US" altLang="zh-TW" sz="2200" dirty="0" err="1"/>
              <a:t>nn</a:t>
            </a:r>
            <a:r>
              <a:rPr lang="zh-TW" altLang="en-US" sz="2200" dirty="0"/>
              <a:t>：直接以 </a:t>
            </a:r>
            <a:r>
              <a:rPr lang="en-US" altLang="zh-TW" sz="2200" dirty="0"/>
              <a:t>IP </a:t>
            </a:r>
            <a:r>
              <a:rPr lang="zh-TW" altLang="en-US" sz="2200" dirty="0"/>
              <a:t>及 </a:t>
            </a:r>
            <a:r>
              <a:rPr lang="en-US" altLang="zh-TW" sz="2200" dirty="0"/>
              <a:t>port number </a:t>
            </a:r>
            <a:r>
              <a:rPr lang="zh-TW" altLang="en-US" sz="2200" dirty="0"/>
              <a:t>顯示，而非主機名與服務名稱 </a:t>
            </a:r>
            <a:endParaRPr lang="en-US" altLang="zh-TW" sz="2200" dirty="0"/>
          </a:p>
          <a:p>
            <a:pPr lvl="1"/>
            <a:r>
              <a:rPr lang="en-US" altLang="zh-TW" sz="2200" dirty="0"/>
              <a:t>-X </a:t>
            </a:r>
            <a:r>
              <a:rPr lang="zh-TW" altLang="en-US" sz="2200" dirty="0"/>
              <a:t>：可以列出十六進位 </a:t>
            </a:r>
            <a:r>
              <a:rPr lang="en-US" altLang="zh-TW" sz="2200" dirty="0"/>
              <a:t>(hex) </a:t>
            </a:r>
            <a:r>
              <a:rPr lang="zh-TW" altLang="en-US" sz="2200" dirty="0"/>
              <a:t>以及 </a:t>
            </a:r>
            <a:r>
              <a:rPr lang="en-US" altLang="zh-TW" sz="2200" dirty="0"/>
              <a:t>ASCII </a:t>
            </a:r>
            <a:r>
              <a:rPr lang="zh-TW" altLang="en-US" sz="2200" dirty="0"/>
              <a:t>的封包內容</a:t>
            </a:r>
            <a:endParaRPr lang="en-US" altLang="zh-TW" sz="2200" dirty="0"/>
          </a:p>
          <a:p>
            <a:pPr lvl="1"/>
            <a:r>
              <a:rPr lang="en-US" altLang="zh-TW" sz="2200" dirty="0"/>
              <a:t>-</a:t>
            </a:r>
            <a:r>
              <a:rPr lang="en-US" altLang="zh-TW" sz="2200" dirty="0" err="1"/>
              <a:t>i</a:t>
            </a:r>
            <a:r>
              <a:rPr lang="en-US" altLang="zh-TW" sz="2200" dirty="0"/>
              <a:t> </a:t>
            </a:r>
            <a:r>
              <a:rPr lang="zh-TW" altLang="en-US" sz="2200" dirty="0"/>
              <a:t>：後面接要</a:t>
            </a:r>
            <a:r>
              <a:rPr lang="en-US" altLang="zh-TW" sz="2200" dirty="0"/>
              <a:t>『</a:t>
            </a:r>
            <a:r>
              <a:rPr lang="zh-TW" altLang="en-US" sz="2200" dirty="0"/>
              <a:t>監聽</a:t>
            </a:r>
            <a:r>
              <a:rPr lang="en-US" altLang="zh-TW" sz="2200" dirty="0"/>
              <a:t>』</a:t>
            </a:r>
            <a:r>
              <a:rPr lang="zh-TW" altLang="en-US" sz="2200" dirty="0"/>
              <a:t>的網路介面，例如 </a:t>
            </a:r>
            <a:r>
              <a:rPr lang="en-US" altLang="zh-TW" sz="2200" dirty="0"/>
              <a:t>eth0, lo, ppp0 </a:t>
            </a:r>
            <a:r>
              <a:rPr lang="zh-TW" altLang="en-US" sz="2200" dirty="0"/>
              <a:t>等等的介面</a:t>
            </a:r>
            <a:endParaRPr lang="en-US" altLang="zh-TW" sz="2200" dirty="0"/>
          </a:p>
          <a:p>
            <a:pPr lvl="1"/>
            <a:r>
              <a:rPr lang="en-US" altLang="zh-TW" sz="2200" dirty="0"/>
              <a:t>-c </a:t>
            </a:r>
            <a:r>
              <a:rPr lang="zh-TW" altLang="en-US" sz="2200" dirty="0"/>
              <a:t>：監聽的封包數，如果沒有這個參數， </a:t>
            </a:r>
            <a:r>
              <a:rPr lang="en-US" altLang="zh-TW" sz="2200" dirty="0" err="1"/>
              <a:t>tcpdump</a:t>
            </a:r>
            <a:r>
              <a:rPr lang="en-US" altLang="zh-TW" sz="2200" dirty="0"/>
              <a:t> </a:t>
            </a:r>
            <a:r>
              <a:rPr lang="zh-TW" altLang="en-US" sz="2200" dirty="0"/>
              <a:t>會持續不斷的監聽， 直到使用者輸入 </a:t>
            </a:r>
            <a:r>
              <a:rPr lang="en-US" altLang="zh-TW" sz="2200" dirty="0"/>
              <a:t>[ctrl]-c </a:t>
            </a:r>
            <a:r>
              <a:rPr lang="zh-TW" altLang="en-US" sz="2200" dirty="0"/>
              <a:t>為止。</a:t>
            </a:r>
            <a:endParaRPr lang="en-US" altLang="zh-TW" sz="2200" dirty="0"/>
          </a:p>
          <a:p>
            <a:pPr lvl="1"/>
            <a:r>
              <a:rPr lang="en-US" altLang="zh-TW" sz="2200" dirty="0"/>
              <a:t>-w </a:t>
            </a:r>
            <a:r>
              <a:rPr lang="zh-TW" altLang="en-US" sz="2200" dirty="0"/>
              <a:t>：如果你要將監聽所得的封包資料儲存下來，後面接檔名 </a:t>
            </a:r>
            <a:endParaRPr lang="en-US" altLang="zh-TW" sz="2200" dirty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從指定的檔中讀取包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這些包一般通過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-w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選項產生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</a:p>
          <a:p>
            <a:pPr lvl="1"/>
            <a:endParaRPr lang="en-US" altLang="zh-TW" sz="2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534599-405D-4552-9AE9-1A55DC07C5AB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8286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Wireshark</a:t>
            </a:r>
            <a:r>
              <a:rPr lang="zh-TW" altLang="en-US" dirty="0"/>
              <a:t>官網介紹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D11FFE-BB0A-9944-828E-8AD24A3E0775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29662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D11FFE-BB0A-9944-828E-8AD24A3E0775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1770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只看這條 </a:t>
            </a:r>
            <a:r>
              <a:rPr kumimoji="1" lang="en-US" altLang="zh-TW" dirty="0" err="1"/>
              <a:t>tcp</a:t>
            </a:r>
            <a:r>
              <a:rPr kumimoji="1" lang="en-US" altLang="zh-TW" dirty="0"/>
              <a:t> </a:t>
            </a:r>
            <a:r>
              <a:rPr kumimoji="1" lang="en-US" altLang="zh-TW"/>
              <a:t>stream</a:t>
            </a:r>
            <a:r>
              <a:rPr kumimoji="1" lang="zh-TW" altLang="en-US"/>
              <a:t>的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D11FFE-BB0A-9944-828E-8AD24A3E0775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1770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D11FFE-BB0A-9944-828E-8AD24A3E0775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1770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https://</a:t>
            </a:r>
            <a:r>
              <a:rPr kumimoji="1" lang="en-US" altLang="zh-TW" dirty="0" err="1"/>
              <a:t>wiki.wireshark.org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OpenFlow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D11FFE-BB0A-9944-828E-8AD24A3E0775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1770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61736-91A9-41D7-9690-BD0864C7DFF8}" type="datetimeFigureOut">
              <a:rPr lang="zh-TW" altLang="en-US" smtClean="0"/>
              <a:t>2019/9/17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44875-1CB3-4418-9E35-2858C5E157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6958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61736-91A9-41D7-9690-BD0864C7DFF8}" type="datetimeFigureOut">
              <a:rPr lang="zh-TW" altLang="en-US" smtClean="0"/>
              <a:t>2019/9/17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44875-1CB3-4418-9E35-2858C5E157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8979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61736-91A9-41D7-9690-BD0864C7DFF8}" type="datetimeFigureOut">
              <a:rPr lang="zh-TW" altLang="en-US" smtClean="0"/>
              <a:t>2019/9/17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44875-1CB3-4418-9E35-2858C5E157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6016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61736-91A9-41D7-9690-BD0864C7DFF8}" type="datetimeFigureOut">
              <a:rPr lang="zh-TW" altLang="en-US" smtClean="0"/>
              <a:t>2019/9/17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44875-1CB3-4418-9E35-2858C5E157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319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61736-91A9-41D7-9690-BD0864C7DFF8}" type="datetimeFigureOut">
              <a:rPr lang="zh-TW" altLang="en-US" smtClean="0"/>
              <a:t>2019/9/17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44875-1CB3-4418-9E35-2858C5E157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3280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61736-91A9-41D7-9690-BD0864C7DFF8}" type="datetimeFigureOut">
              <a:rPr lang="zh-TW" altLang="en-US" smtClean="0"/>
              <a:t>2019/9/17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44875-1CB3-4418-9E35-2858C5E157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2398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61736-91A9-41D7-9690-BD0864C7DFF8}" type="datetimeFigureOut">
              <a:rPr lang="zh-TW" altLang="en-US" smtClean="0"/>
              <a:t>2019/9/17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44875-1CB3-4418-9E35-2858C5E157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1326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61736-91A9-41D7-9690-BD0864C7DFF8}" type="datetimeFigureOut">
              <a:rPr lang="zh-TW" altLang="en-US" smtClean="0"/>
              <a:t>2019/9/17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44875-1CB3-4418-9E35-2858C5E157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9889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61736-91A9-41D7-9690-BD0864C7DFF8}" type="datetimeFigureOut">
              <a:rPr lang="zh-TW" altLang="en-US" smtClean="0"/>
              <a:t>2019/9/17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44875-1CB3-4418-9E35-2858C5E157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436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61736-91A9-41D7-9690-BD0864C7DFF8}" type="datetimeFigureOut">
              <a:rPr lang="zh-TW" altLang="en-US" smtClean="0"/>
              <a:t>2019/9/17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44875-1CB3-4418-9E35-2858C5E157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7795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61736-91A9-41D7-9690-BD0864C7DFF8}" type="datetimeFigureOut">
              <a:rPr lang="zh-TW" altLang="en-US" smtClean="0"/>
              <a:t>2019/9/17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44875-1CB3-4418-9E35-2858C5E157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9214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B61736-91A9-41D7-9690-BD0864C7DFF8}" type="datetimeFigureOut">
              <a:rPr lang="zh-TW" altLang="en-US" smtClean="0"/>
              <a:t>2019/9/17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144875-1CB3-4418-9E35-2858C5E157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5633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ubuntu.cs.nctu.edu.tw/ubuntu-release/16.04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ark.intel.com/Search/FeatureFilter?productType=processor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hiark.greenend.org.uk/~sgtatham/putty/download.htm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vmware.com/products/player/playerpro-evaluation.html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Simple Linux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Network programming</a:t>
            </a:r>
          </a:p>
          <a:p>
            <a:r>
              <a:rPr lang="en-US" altLang="zh-TW" dirty="0"/>
              <a:t>2019/09/17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61763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926" y="2287272"/>
            <a:ext cx="5467783" cy="43386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76992" cy="1325563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Install VMware Workstation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7"/>
            </a:pPr>
            <a:r>
              <a:rPr lang="en-US" altLang="zh-TW" dirty="0"/>
              <a:t>Click “Install” to start the installation</a:t>
            </a:r>
          </a:p>
          <a:p>
            <a:pPr marL="0" indent="0">
              <a:buNone/>
            </a:pPr>
            <a:endParaRPr lang="en-US" altLang="zh-TW" dirty="0"/>
          </a:p>
          <a:p>
            <a:pPr marL="514350" indent="-514350">
              <a:buFont typeface="+mj-lt"/>
              <a:buAutoNum type="arabicPeriod" startAt="2"/>
            </a:pP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635634" y="6201513"/>
            <a:ext cx="1095202" cy="3135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313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067661" cy="1325563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Install the Guest OS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8"/>
            </a:pPr>
            <a:r>
              <a:rPr lang="en-US" altLang="zh-TW" dirty="0"/>
              <a:t>Install the guest OS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altLang="zh-TW" dirty="0"/>
              <a:t>Download the Linux distribution you like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altLang="zh-TW" dirty="0"/>
              <a:t>In this tutorial, I will use Ubuntu 16.04 LTS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altLang="zh-TW" dirty="0"/>
              <a:t>Download Ubuntu from here: </a:t>
            </a:r>
            <a:r>
              <a:rPr lang="en-US" altLang="zh-TW" dirty="0">
                <a:hlinkClick r:id="rId2"/>
              </a:rPr>
              <a:t>http://ubuntu.cs.nctu.edu.tw/ubuntu-release/16.04/</a:t>
            </a:r>
            <a:endParaRPr lang="en-US" altLang="zh-TW" dirty="0"/>
          </a:p>
          <a:p>
            <a:pPr marL="457200" lvl="1" indent="0">
              <a:buNone/>
            </a:pP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73"/>
          <a:stretch/>
        </p:blipFill>
        <p:spPr>
          <a:xfrm>
            <a:off x="767791" y="4058294"/>
            <a:ext cx="10058400" cy="2459188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 rot="8078835">
            <a:off x="4418384" y="5682193"/>
            <a:ext cx="978408" cy="4846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5226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49000" cy="1325563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Install the Guest OS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71550" lvl="1" indent="-514350">
              <a:buFont typeface="+mj-lt"/>
              <a:buAutoNum type="alphaLcPeriod"/>
            </a:pPr>
            <a:r>
              <a:rPr lang="en-US" altLang="zh-TW" dirty="0"/>
              <a:t>Back to VMware workstation player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altLang="zh-TW" dirty="0"/>
              <a:t>Click “Create a New Virtual Machine”</a:t>
            </a:r>
          </a:p>
          <a:p>
            <a:pPr marL="971550" lvl="1" indent="-514350">
              <a:buFont typeface="+mj-lt"/>
              <a:buAutoNum type="alphaLcPeriod"/>
            </a:pPr>
            <a:endParaRPr lang="en-US" altLang="zh-TW" dirty="0"/>
          </a:p>
          <a:p>
            <a:pPr marL="457200" lvl="1" indent="0">
              <a:buNone/>
            </a:pP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395" y="3048225"/>
            <a:ext cx="4611833" cy="38097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矩形 5"/>
          <p:cNvSpPr/>
          <p:nvPr/>
        </p:nvSpPr>
        <p:spPr>
          <a:xfrm>
            <a:off x="5787736" y="4001294"/>
            <a:ext cx="2605492" cy="4937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942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316" y="2751563"/>
            <a:ext cx="3804225" cy="40104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76992" cy="1325563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Install the Guest OS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71550" lvl="1" indent="-514350">
              <a:buFont typeface="+mj-lt"/>
              <a:buAutoNum type="alphaLcPeriod" startAt="3"/>
            </a:pPr>
            <a:r>
              <a:rPr lang="en-US" altLang="zh-TW" dirty="0"/>
              <a:t>Choose “Installer disc image file(</a:t>
            </a:r>
            <a:r>
              <a:rPr lang="en-US" altLang="zh-TW" dirty="0" err="1"/>
              <a:t>iso</a:t>
            </a:r>
            <a:r>
              <a:rPr lang="en-US" altLang="zh-TW" dirty="0"/>
              <a:t>)” and press “Browse” to find the ISO file you download from website</a:t>
            </a:r>
          </a:p>
          <a:p>
            <a:pPr marL="971550" lvl="1" indent="-514350">
              <a:buFont typeface="+mj-lt"/>
              <a:buAutoNum type="alphaLcPeriod" startAt="3"/>
            </a:pPr>
            <a:r>
              <a:rPr lang="en-US" altLang="zh-TW" dirty="0"/>
              <a:t>Press “Next” to continue</a:t>
            </a:r>
          </a:p>
          <a:p>
            <a:pPr marL="971550" lvl="1" indent="-514350">
              <a:buFont typeface="+mj-lt"/>
              <a:buAutoNum type="alphaLcPeriod" startAt="3"/>
            </a:pPr>
            <a:endParaRPr lang="en-US" altLang="zh-TW" dirty="0"/>
          </a:p>
          <a:p>
            <a:pPr marL="457200" lvl="1" indent="0">
              <a:buNone/>
            </a:pPr>
            <a:endParaRPr lang="zh-TW" altLang="en-US" dirty="0"/>
          </a:p>
        </p:txBody>
      </p:sp>
      <p:sp>
        <p:nvSpPr>
          <p:cNvPr id="8" name="向右箭號 7"/>
          <p:cNvSpPr/>
          <p:nvPr/>
        </p:nvSpPr>
        <p:spPr>
          <a:xfrm rot="864065">
            <a:off x="6068728" y="4351154"/>
            <a:ext cx="978408" cy="4846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9852526" y="4874395"/>
            <a:ext cx="798895" cy="3450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9238648" y="6521829"/>
            <a:ext cx="733124" cy="2044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6961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4603" y="2758041"/>
            <a:ext cx="3705158" cy="39213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76992" cy="1325563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Install the Guest OS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71550" lvl="1" indent="-514350">
              <a:buFont typeface="+mj-lt"/>
              <a:buAutoNum type="alphaLcPeriod" startAt="5"/>
            </a:pPr>
            <a:r>
              <a:rPr lang="en-US" altLang="zh-TW" dirty="0"/>
              <a:t>Enter the user name and the password for your guest machine</a:t>
            </a:r>
          </a:p>
          <a:p>
            <a:pPr marL="971550" lvl="1" indent="-514350">
              <a:buFont typeface="+mj-lt"/>
              <a:buAutoNum type="alphaLcPeriod" startAt="5"/>
            </a:pPr>
            <a:r>
              <a:rPr lang="en-US" altLang="zh-TW" dirty="0"/>
              <a:t>Press “Next”</a:t>
            </a:r>
          </a:p>
          <a:p>
            <a:pPr marL="457200" lvl="1" indent="0">
              <a:buNone/>
            </a:pP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9326881" y="6433218"/>
            <a:ext cx="733124" cy="2044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向右箭號 5"/>
          <p:cNvSpPr/>
          <p:nvPr/>
        </p:nvSpPr>
        <p:spPr>
          <a:xfrm rot="910562">
            <a:off x="6176673" y="3508762"/>
            <a:ext cx="922101" cy="45674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1650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643" y="2078525"/>
            <a:ext cx="4308157" cy="45692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095653" cy="1325563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Install the Guest OS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1" indent="-457200">
              <a:buFont typeface="+mj-lt"/>
              <a:buAutoNum type="alphaLcPeriod" startAt="7"/>
            </a:pPr>
            <a:r>
              <a:rPr lang="en-US" altLang="zh-TW" dirty="0"/>
              <a:t>Click “Next” if you accept default setup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9686759" y="6352540"/>
            <a:ext cx="828842" cy="2749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1994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945" y="2191030"/>
            <a:ext cx="4053813" cy="43082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6322" cy="1325563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Install the Guest OS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1" indent="-457200">
              <a:buFont typeface="+mj-lt"/>
              <a:buAutoNum type="alphaLcPeriod" startAt="7"/>
            </a:pPr>
            <a:r>
              <a:rPr lang="en-US" altLang="zh-TW" dirty="0"/>
              <a:t>Set the maximum disk size of your guest OS</a:t>
            </a:r>
          </a:p>
          <a:p>
            <a:pPr marL="914400" lvl="1" indent="-457200">
              <a:buFont typeface="+mj-lt"/>
              <a:buAutoNum type="alphaLcPeriod" startAt="7"/>
            </a:pPr>
            <a:r>
              <a:rPr lang="en-US" altLang="zh-TW" dirty="0"/>
              <a:t>Choose “Split virtual disk into multiple files”</a:t>
            </a:r>
          </a:p>
          <a:p>
            <a:pPr marL="914400" lvl="1" indent="-457200">
              <a:buFont typeface="+mj-lt"/>
              <a:buAutoNum type="alphaLcPeriod" startAt="7"/>
            </a:pPr>
            <a:r>
              <a:rPr lang="en-US" altLang="zh-TW" dirty="0"/>
              <a:t>Click “Next”</a:t>
            </a:r>
            <a:endParaRPr lang="zh-TW" altLang="en-US" dirty="0"/>
          </a:p>
        </p:txBody>
      </p:sp>
      <p:sp>
        <p:nvSpPr>
          <p:cNvPr id="6" name="向右箭號 5"/>
          <p:cNvSpPr/>
          <p:nvPr/>
        </p:nvSpPr>
        <p:spPr>
          <a:xfrm rot="9320665">
            <a:off x="9634978" y="3198990"/>
            <a:ext cx="855687" cy="42384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 rot="9320665">
            <a:off x="9238738" y="4133209"/>
            <a:ext cx="855687" cy="42384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9803864" y="6213978"/>
            <a:ext cx="733124" cy="2044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8429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0180" y="1992983"/>
            <a:ext cx="4028440" cy="43842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6322" cy="1325563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Install the Guest OS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71550" lvl="1" indent="-514350">
              <a:buFont typeface="+mj-lt"/>
              <a:buAutoNum type="alphaLcPeriod" startAt="11"/>
            </a:pPr>
            <a:r>
              <a:rPr lang="en-US" altLang="zh-TW" dirty="0"/>
              <a:t>Press “Finish” if you accept default setup</a:t>
            </a:r>
          </a:p>
          <a:p>
            <a:pPr marL="971550" lvl="1" indent="-514350">
              <a:buFont typeface="+mj-lt"/>
              <a:buAutoNum type="alphaLcPeriod" startAt="11"/>
            </a:pPr>
            <a:r>
              <a:rPr lang="en-US" altLang="zh-TW" dirty="0"/>
              <a:t>The guest OS will be powered on automatically.</a:t>
            </a:r>
          </a:p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11" name="矩形 10"/>
          <p:cNvSpPr/>
          <p:nvPr/>
        </p:nvSpPr>
        <p:spPr>
          <a:xfrm>
            <a:off x="9804400" y="6035040"/>
            <a:ext cx="750770" cy="2362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1821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6322" cy="1325563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Install the Guest OS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71550" lvl="1" indent="-514350">
              <a:buFont typeface="+mj-lt"/>
              <a:buAutoNum type="alphaLcPeriod" startAt="13"/>
            </a:pPr>
            <a:r>
              <a:rPr lang="en-US" altLang="zh-TW" dirty="0"/>
              <a:t>After waiting for a while, you can get a whole new guest OS on your computer.</a:t>
            </a:r>
          </a:p>
        </p:txBody>
      </p:sp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101" y="2799189"/>
            <a:ext cx="4741638" cy="360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225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095653" cy="1325563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Common Problems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Get error message: This host does not support Intel VT-x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zh-TW" dirty="0"/>
              <a:t>Solution:</a:t>
            </a:r>
          </a:p>
          <a:p>
            <a:pPr lvl="3">
              <a:buFont typeface="Wingdings" panose="05000000000000000000" pitchFamily="2" charset="2"/>
              <a:buChar char="l"/>
            </a:pPr>
            <a:r>
              <a:rPr lang="en-US" altLang="zh-TW" dirty="0"/>
              <a:t>First of all, do make sure that your computer is 64-bit</a:t>
            </a:r>
          </a:p>
          <a:p>
            <a:pPr lvl="3">
              <a:buFont typeface="Wingdings" panose="05000000000000000000" pitchFamily="2" charset="2"/>
              <a:buChar char="l"/>
            </a:pPr>
            <a:r>
              <a:rPr lang="en-US" altLang="zh-TW" dirty="0"/>
              <a:t>Check whether your CPU supports VT-X or not, if your CPU is Intel, you can check here: </a:t>
            </a:r>
            <a:r>
              <a:rPr lang="en-US" altLang="zh-TW" dirty="0">
                <a:hlinkClick r:id="rId2"/>
              </a:rPr>
              <a:t>http://ark.intel.com/Search/FeatureFilter?productType=processors</a:t>
            </a:r>
            <a:endParaRPr lang="en-US" altLang="zh-TW" dirty="0"/>
          </a:p>
          <a:p>
            <a:pPr lvl="4">
              <a:buFont typeface="Wingdings" panose="05000000000000000000" pitchFamily="2" charset="2"/>
              <a:buChar char="l"/>
            </a:pPr>
            <a:r>
              <a:rPr lang="en-US" altLang="zh-TW" dirty="0"/>
              <a:t>If your CPU does support it, you can enable it in the BIOS</a:t>
            </a:r>
          </a:p>
          <a:p>
            <a:pPr lvl="4">
              <a:buFont typeface="Wingdings" panose="05000000000000000000" pitchFamily="2" charset="2"/>
              <a:buChar char="l"/>
            </a:pPr>
            <a:r>
              <a:rPr lang="en-US" altLang="zh-TW" dirty="0"/>
              <a:t>If your CPU doesn’t support it, it’s OK to install 32-bit guest OS on your computer. 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1595898" y="4373564"/>
            <a:ext cx="3752850" cy="2227892"/>
            <a:chOff x="4476750" y="4518348"/>
            <a:chExt cx="3752850" cy="2227892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3"/>
            <a:srcRect b="37766"/>
            <a:stretch/>
          </p:blipFill>
          <p:spPr>
            <a:xfrm>
              <a:off x="4476750" y="4518348"/>
              <a:ext cx="3752850" cy="222789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" name="矩形 4"/>
            <p:cNvSpPr/>
            <p:nvPr/>
          </p:nvSpPr>
          <p:spPr>
            <a:xfrm>
              <a:off x="7355840" y="6489631"/>
              <a:ext cx="750770" cy="2362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026" name="Picture 2" descr="14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941" y="4171287"/>
            <a:ext cx="3972233" cy="263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943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Introduction of virtual machines and an installation tutorial</a:t>
            </a:r>
          </a:p>
          <a:p>
            <a:r>
              <a:rPr lang="en-US" altLang="zh-TW" dirty="0"/>
              <a:t>How to connect to a remote machine ?</a:t>
            </a:r>
          </a:p>
          <a:p>
            <a:r>
              <a:rPr lang="en-US" altLang="zh-TW" dirty="0"/>
              <a:t>Basic Linux commands</a:t>
            </a:r>
          </a:p>
          <a:p>
            <a:r>
              <a:rPr lang="en-US" altLang="zh-TW" dirty="0"/>
              <a:t>Basic Linux programming</a:t>
            </a:r>
          </a:p>
          <a:p>
            <a:r>
              <a:rPr lang="en-US" altLang="zh-TW" dirty="0"/>
              <a:t>Networking tools on Linux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3855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Introduction of virtual machines and an installation tutorial</a:t>
            </a:r>
          </a:p>
          <a:p>
            <a:r>
              <a:rPr lang="en-US" altLang="zh-TW" dirty="0"/>
              <a:t>How to connect to a remote machine ?</a:t>
            </a:r>
          </a:p>
          <a:p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Basic Linux commands</a:t>
            </a:r>
          </a:p>
          <a:p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Basic Linux programming</a:t>
            </a:r>
          </a:p>
          <a:p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Networking tools on Linux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64070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" y="3444240"/>
            <a:ext cx="10805160" cy="305054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 start with...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Download putty.exe </a:t>
            </a:r>
          </a:p>
          <a:p>
            <a:pPr lvl="1"/>
            <a:r>
              <a:rPr lang="en-US" altLang="zh-TW" dirty="0">
                <a:hlinkClick r:id="rId3"/>
              </a:rPr>
              <a:t>http://www.chiark.greenend.org.uk/~sgtatham/putty/download.html</a:t>
            </a:r>
            <a:endParaRPr lang="en-US" altLang="zh-TW" dirty="0"/>
          </a:p>
          <a:p>
            <a:pPr lvl="1"/>
            <a:r>
              <a:rPr lang="en-US" altLang="zh-TW" dirty="0"/>
              <a:t>Or google putty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818640" y="5232400"/>
            <a:ext cx="1808480" cy="46736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8831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 start with... (Continued)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linux1.cs.nctu.edu.tw</a:t>
            </a:r>
          </a:p>
          <a:p>
            <a:r>
              <a:rPr lang="en-US" altLang="zh-TW" dirty="0"/>
              <a:t>linux2.cs.nctu.edu.tw</a:t>
            </a:r>
          </a:p>
          <a:p>
            <a:r>
              <a:rPr lang="en-US" altLang="zh-TW" dirty="0"/>
              <a:t>linux3.cs.nctu.edu.tw</a:t>
            </a:r>
          </a:p>
          <a:p>
            <a:r>
              <a:rPr lang="en-US" altLang="zh-TW" dirty="0"/>
              <a:t>linux4.cs.nctu.edu.tw</a:t>
            </a:r>
          </a:p>
          <a:p>
            <a:r>
              <a:rPr lang="en-US" altLang="zh-TW" dirty="0"/>
              <a:t>linux5.cs.nctu.edu.tw</a:t>
            </a:r>
          </a:p>
          <a:p>
            <a:r>
              <a:rPr lang="en-US" altLang="zh-TW" dirty="0"/>
              <a:t>linux6.cs.nctu.edu.tw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580" y="1602604"/>
            <a:ext cx="5580380" cy="50223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矩形 4"/>
          <p:cNvSpPr/>
          <p:nvPr/>
        </p:nvSpPr>
        <p:spPr>
          <a:xfrm>
            <a:off x="7139577" y="2789037"/>
            <a:ext cx="2542904" cy="29960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8453949" y="6240780"/>
            <a:ext cx="1119673" cy="43496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96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 start with... (Continued)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767" y="1640976"/>
            <a:ext cx="7887672" cy="490346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884603" y="5375728"/>
            <a:ext cx="1119673" cy="43496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7136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 start with... (Continued)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605" y="1442720"/>
            <a:ext cx="8636507" cy="48518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矩形 8"/>
          <p:cNvSpPr/>
          <p:nvPr/>
        </p:nvSpPr>
        <p:spPr>
          <a:xfrm>
            <a:off x="2746725" y="1654405"/>
            <a:ext cx="941355" cy="29631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6224762" y="1828591"/>
            <a:ext cx="1088668" cy="32740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7702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 start with... (Continued)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372" y="1378806"/>
            <a:ext cx="9533255" cy="531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0149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Introduction of virtual machines and an installation tutorial</a:t>
            </a:r>
          </a:p>
          <a:p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How to connect to a remote machine ?</a:t>
            </a:r>
          </a:p>
          <a:p>
            <a:r>
              <a:rPr lang="en-US" altLang="zh-TW" dirty="0"/>
              <a:t>Basic Linux commands</a:t>
            </a:r>
          </a:p>
          <a:p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Basic Linux programming</a:t>
            </a:r>
          </a:p>
          <a:p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Networking tools on Linux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01480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4975" y="178513"/>
            <a:ext cx="10515600" cy="1325563"/>
          </a:xfrm>
        </p:spPr>
        <p:txBody>
          <a:bodyPr/>
          <a:lstStyle/>
          <a:p>
            <a:r>
              <a:rPr lang="en-US" altLang="zh-TW" dirty="0"/>
              <a:t>Basic Linux commands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529522"/>
              </p:ext>
            </p:extLst>
          </p:nvPr>
        </p:nvGraphicFramePr>
        <p:xfrm>
          <a:off x="595604" y="1200830"/>
          <a:ext cx="10758196" cy="5614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1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0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6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715"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explanation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中文解釋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2329">
                <a:tc>
                  <a:txBody>
                    <a:bodyPr/>
                    <a:lstStyle/>
                    <a:p>
                      <a:r>
                        <a:rPr lang="en-US" altLang="zh-TW" sz="2000" b="1" dirty="0" err="1"/>
                        <a:t>ls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List directory contents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把現在資料夾下的檔案顯示出來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2329">
                <a:tc>
                  <a:txBody>
                    <a:bodyPr/>
                    <a:lstStyle/>
                    <a:p>
                      <a:r>
                        <a:rPr lang="en-US" altLang="zh-TW" sz="2000" b="1" dirty="0" err="1"/>
                        <a:t>pwd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Print name from working directory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看現在在哪個資料夾底下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2329">
                <a:tc>
                  <a:txBody>
                    <a:bodyPr/>
                    <a:lstStyle/>
                    <a:p>
                      <a:r>
                        <a:rPr lang="en-US" altLang="zh-TW" sz="2000" b="1" dirty="0" err="1"/>
                        <a:t>mkdir</a:t>
                      </a:r>
                      <a:r>
                        <a:rPr lang="en-US" altLang="zh-TW" sz="2000" b="1" dirty="0"/>
                        <a:t> &lt;</a:t>
                      </a:r>
                      <a:r>
                        <a:rPr lang="en-US" altLang="zh-TW" sz="2000" b="1" dirty="0" err="1"/>
                        <a:t>dir</a:t>
                      </a:r>
                      <a:r>
                        <a:rPr lang="en-US" altLang="zh-TW" sz="2000" b="1" dirty="0"/>
                        <a:t>&gt;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Make directories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建立資料夾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2329"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cd &lt;</a:t>
                      </a:r>
                      <a:r>
                        <a:rPr lang="en-US" altLang="zh-TW" sz="2000" b="1" dirty="0" err="1"/>
                        <a:t>dir</a:t>
                      </a:r>
                      <a:r>
                        <a:rPr lang="en-US" altLang="zh-TW" sz="2000" b="1" dirty="0"/>
                        <a:t>&gt;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Change directory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換資料夾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2329"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mv &lt;</a:t>
                      </a:r>
                      <a:r>
                        <a:rPr lang="en-US" altLang="zh-TW" sz="2000" b="1" dirty="0" err="1"/>
                        <a:t>src</a:t>
                      </a:r>
                      <a:r>
                        <a:rPr lang="en-US" altLang="zh-TW" sz="2000" b="1" dirty="0"/>
                        <a:t> file&gt; &lt;</a:t>
                      </a:r>
                      <a:r>
                        <a:rPr lang="en-US" altLang="zh-TW" sz="2000" b="1" dirty="0" err="1"/>
                        <a:t>dst</a:t>
                      </a:r>
                      <a:r>
                        <a:rPr lang="en-US" altLang="zh-TW" sz="2000" b="1" dirty="0"/>
                        <a:t> file&gt;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Move (rename) file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移動檔案 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重新命名</a:t>
                      </a:r>
                      <a:r>
                        <a:rPr lang="en-US" altLang="zh-TW" dirty="0"/>
                        <a:t>) </a:t>
                      </a:r>
                      <a:r>
                        <a:rPr lang="zh-TW" altLang="en-US" dirty="0"/>
                        <a:t>檔案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2329">
                <a:tc>
                  <a:txBody>
                    <a:bodyPr/>
                    <a:lstStyle/>
                    <a:p>
                      <a:r>
                        <a:rPr lang="en-US" altLang="zh-TW" sz="2000" b="1" dirty="0" err="1"/>
                        <a:t>cp</a:t>
                      </a:r>
                      <a:r>
                        <a:rPr lang="en-US" altLang="zh-TW" sz="2000" b="1" dirty="0"/>
                        <a:t> &lt;</a:t>
                      </a:r>
                      <a:r>
                        <a:rPr lang="en-US" altLang="zh-TW" sz="2000" b="1" dirty="0" err="1"/>
                        <a:t>src</a:t>
                      </a:r>
                      <a:r>
                        <a:rPr lang="en-US" altLang="zh-TW" sz="2000" b="1" dirty="0"/>
                        <a:t> file&gt; &lt;</a:t>
                      </a:r>
                      <a:r>
                        <a:rPr lang="en-US" altLang="zh-TW" sz="2000" b="1" dirty="0" err="1"/>
                        <a:t>dst</a:t>
                      </a:r>
                      <a:r>
                        <a:rPr lang="en-US" altLang="zh-TW" sz="2000" b="1" baseline="0" dirty="0"/>
                        <a:t> file&gt;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Copy file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複製檔案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2329">
                <a:tc>
                  <a:txBody>
                    <a:bodyPr/>
                    <a:lstStyle/>
                    <a:p>
                      <a:r>
                        <a:rPr lang="en-US" altLang="zh-TW" sz="2000" b="1" dirty="0" err="1"/>
                        <a:t>rm</a:t>
                      </a:r>
                      <a:r>
                        <a:rPr lang="en-US" altLang="zh-TW" sz="2000" b="1" dirty="0"/>
                        <a:t> &lt;file&gt;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Remove file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刪除檔案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52329"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clear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Clean</a:t>
                      </a:r>
                      <a:r>
                        <a:rPr lang="en-US" altLang="zh-TW" baseline="0" dirty="0"/>
                        <a:t> up the screen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把畫面清乾淨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8990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Directory Listing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422091" y="2330716"/>
            <a:ext cx="5193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err="1"/>
              <a:t>account@server</a:t>
            </a:r>
            <a:r>
              <a:rPr lang="en-US" altLang="zh-TW" sz="2000" dirty="0"/>
              <a:t> hostname</a:t>
            </a:r>
            <a:r>
              <a:rPr lang="zh-TW" altLang="en-US" sz="2000" dirty="0"/>
              <a:t> </a:t>
            </a:r>
            <a:r>
              <a:rPr lang="en-US" altLang="zh-TW" sz="2000" dirty="0"/>
              <a:t>[current directory]</a:t>
            </a:r>
            <a:endParaRPr lang="zh-TW" altLang="en-US" sz="2000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838199" y="3770965"/>
            <a:ext cx="10515600" cy="1511657"/>
          </a:xfrm>
        </p:spPr>
        <p:txBody>
          <a:bodyPr/>
          <a:lstStyle/>
          <a:p>
            <a:r>
              <a:rPr lang="en-US" altLang="zh-TW" dirty="0"/>
              <a:t>You can type “</a:t>
            </a:r>
            <a:r>
              <a:rPr lang="en-US" altLang="zh-TW" dirty="0" err="1"/>
              <a:t>ls</a:t>
            </a:r>
            <a:r>
              <a:rPr lang="en-US" altLang="zh-TW" dirty="0"/>
              <a:t>”, which means “list “, to show all the files in the home directory.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243766"/>
              </p:ext>
            </p:extLst>
          </p:nvPr>
        </p:nvGraphicFramePr>
        <p:xfrm>
          <a:off x="838199" y="4657184"/>
          <a:ext cx="9798698" cy="2004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93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93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1218"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command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explanation</a:t>
                      </a:r>
                      <a:endParaRPr lang="zh-TW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218">
                <a:tc>
                  <a:txBody>
                    <a:bodyPr/>
                    <a:lstStyle/>
                    <a:p>
                      <a:r>
                        <a:rPr lang="en-US" altLang="zh-TW" sz="2000" b="1" dirty="0" err="1"/>
                        <a:t>ls</a:t>
                      </a:r>
                      <a:r>
                        <a:rPr lang="en-US" altLang="zh-TW" sz="2000" b="1" dirty="0"/>
                        <a:t>  ~ 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List contents in user</a:t>
                      </a:r>
                      <a:r>
                        <a:rPr lang="en-US" altLang="zh-TW" sz="2000" b="1" baseline="0" dirty="0"/>
                        <a:t> </a:t>
                      </a:r>
                      <a:r>
                        <a:rPr lang="en-US" altLang="zh-TW" sz="2000" b="1" dirty="0"/>
                        <a:t>home directory.</a:t>
                      </a:r>
                      <a:endParaRPr lang="zh-TW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218">
                <a:tc>
                  <a:txBody>
                    <a:bodyPr/>
                    <a:lstStyle/>
                    <a:p>
                      <a:r>
                        <a:rPr lang="en-US" altLang="zh-TW" sz="2000" b="1" dirty="0" err="1"/>
                        <a:t>ls</a:t>
                      </a:r>
                      <a:r>
                        <a:rPr lang="en-US" altLang="zh-TW" sz="2000" b="1" dirty="0"/>
                        <a:t> .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List contents in current directory.</a:t>
                      </a:r>
                      <a:endParaRPr lang="zh-TW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218">
                <a:tc>
                  <a:txBody>
                    <a:bodyPr/>
                    <a:lstStyle/>
                    <a:p>
                      <a:r>
                        <a:rPr lang="en-US" altLang="zh-TW" sz="2000" b="1" dirty="0" err="1"/>
                        <a:t>ls</a:t>
                      </a:r>
                      <a:r>
                        <a:rPr lang="en-US" altLang="zh-TW" sz="2000" b="1" dirty="0"/>
                        <a:t> ..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List contents</a:t>
                      </a:r>
                      <a:r>
                        <a:rPr lang="en-US" altLang="zh-TW" sz="2000" b="1" baseline="0" dirty="0"/>
                        <a:t> in parent directory.</a:t>
                      </a:r>
                      <a:endParaRPr lang="zh-TW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976768"/>
            <a:ext cx="5219222" cy="49937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r="7593" b="768"/>
          <a:stretch/>
        </p:blipFill>
        <p:spPr>
          <a:xfrm>
            <a:off x="838200" y="1676423"/>
            <a:ext cx="5219222" cy="45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‘man’ Command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53143" y="1825625"/>
            <a:ext cx="10700657" cy="4687142"/>
          </a:xfrm>
        </p:spPr>
        <p:txBody>
          <a:bodyPr>
            <a:normAutofit/>
          </a:bodyPr>
          <a:lstStyle/>
          <a:p>
            <a:r>
              <a:rPr lang="en-US" altLang="zh-TW" dirty="0"/>
              <a:t>Use command ‘man’ to discover more usages.</a:t>
            </a:r>
          </a:p>
          <a:p>
            <a:endParaRPr lang="en-US" altLang="zh-TW" dirty="0"/>
          </a:p>
          <a:p>
            <a:r>
              <a:rPr lang="en-US" altLang="zh-TW" dirty="0"/>
              <a:t>man </a:t>
            </a:r>
            <a:r>
              <a:rPr lang="en-US" altLang="zh-TW" dirty="0" err="1"/>
              <a:t>ls</a:t>
            </a:r>
            <a:endParaRPr lang="en-US" altLang="zh-TW" dirty="0"/>
          </a:p>
          <a:p>
            <a:pPr lvl="1"/>
            <a:r>
              <a:rPr lang="en-US" altLang="zh-TW" dirty="0" err="1"/>
              <a:t>ls</a:t>
            </a:r>
            <a:r>
              <a:rPr lang="en-US" altLang="zh-TW" dirty="0"/>
              <a:t> –a           : show all files, including files starting with . , which are hidden files.</a:t>
            </a:r>
          </a:p>
          <a:p>
            <a:pPr lvl="1"/>
            <a:r>
              <a:rPr lang="en-US" altLang="zh-TW" dirty="0" err="1"/>
              <a:t>ls</a:t>
            </a:r>
            <a:r>
              <a:rPr lang="en-US" altLang="zh-TW" dirty="0"/>
              <a:t> -l             : show long information of contents.</a:t>
            </a:r>
          </a:p>
          <a:p>
            <a:pPr lvl="1"/>
            <a:r>
              <a:rPr lang="en-US" altLang="zh-TW" dirty="0" err="1"/>
              <a:t>ls</a:t>
            </a:r>
            <a:r>
              <a:rPr lang="en-US" altLang="zh-TW" dirty="0"/>
              <a:t> –al	   : show all the files and their long information.</a:t>
            </a:r>
          </a:p>
          <a:p>
            <a:pPr lvl="1"/>
            <a:r>
              <a:rPr lang="en-US" altLang="zh-TW" dirty="0" err="1"/>
              <a:t>ls</a:t>
            </a:r>
            <a:r>
              <a:rPr lang="en-US" altLang="zh-TW" dirty="0"/>
              <a:t> &lt;path&gt;   : show the content of given path</a:t>
            </a:r>
          </a:p>
          <a:p>
            <a:r>
              <a:rPr lang="en-US" altLang="zh-TW" dirty="0"/>
              <a:t>You can also man the function you may use in the program.</a:t>
            </a:r>
          </a:p>
          <a:p>
            <a:pPr lvl="1"/>
            <a:r>
              <a:rPr lang="en-US" altLang="zh-TW" dirty="0"/>
              <a:t>man </a:t>
            </a:r>
            <a:r>
              <a:rPr lang="en-US" altLang="zh-TW" dirty="0" err="1"/>
              <a:t>printf</a:t>
            </a:r>
            <a:endParaRPr lang="en-US" altLang="zh-TW" dirty="0"/>
          </a:p>
          <a:p>
            <a:pPr lvl="1"/>
            <a:r>
              <a:rPr lang="en-US" altLang="zh-TW" dirty="0"/>
              <a:t>man </a:t>
            </a:r>
            <a:r>
              <a:rPr lang="en-US" altLang="zh-TW" dirty="0" err="1"/>
              <a:t>strtok</a:t>
            </a: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67" y="2304732"/>
            <a:ext cx="6057354" cy="43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25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Introduction of virtual machines and an installation tutorial</a:t>
            </a:r>
          </a:p>
          <a:p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How to connect to a remote machine ?</a:t>
            </a:r>
          </a:p>
          <a:p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Basic Linux commands</a:t>
            </a:r>
          </a:p>
          <a:p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Basic Linux programming</a:t>
            </a:r>
          </a:p>
          <a:p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Networking tools on Linux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647750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‘man’ Command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440" y="1232561"/>
            <a:ext cx="8199120" cy="494440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571517" y="4497899"/>
            <a:ext cx="5413855" cy="57194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85450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Introduction of virtual machine and installation tutorial</a:t>
            </a:r>
          </a:p>
          <a:p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How to connect to a remote machine ?</a:t>
            </a:r>
          </a:p>
          <a:p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Basic Linux commands</a:t>
            </a:r>
          </a:p>
          <a:p>
            <a:r>
              <a:rPr lang="en-US" altLang="zh-TW" dirty="0"/>
              <a:t>Basic Linux programming</a:t>
            </a:r>
          </a:p>
          <a:p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Networking tools on Linux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6664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VIM Text Editor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489722"/>
            <a:ext cx="10515600" cy="5126341"/>
          </a:xfrm>
        </p:spPr>
        <p:txBody>
          <a:bodyPr>
            <a:normAutofit/>
          </a:bodyPr>
          <a:lstStyle/>
          <a:p>
            <a:r>
              <a:rPr lang="en-US" altLang="zh-TW" dirty="0"/>
              <a:t>vim is a text editor</a:t>
            </a:r>
          </a:p>
          <a:p>
            <a:r>
              <a:rPr lang="en-US" altLang="zh-TW" dirty="0"/>
              <a:t>vim </a:t>
            </a:r>
            <a:r>
              <a:rPr lang="en-US" altLang="zh-TW" dirty="0" err="1"/>
              <a:t>hello.c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Press ”insert” or “</a:t>
            </a:r>
            <a:r>
              <a:rPr lang="en-US" altLang="zh-TW" dirty="0" err="1"/>
              <a:t>i</a:t>
            </a:r>
            <a:r>
              <a:rPr lang="en-US" altLang="zh-TW" dirty="0"/>
              <a:t>” to enter insert mode, or you can type nothing.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437" y="1690688"/>
            <a:ext cx="4521200" cy="221821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1437" y="4564218"/>
            <a:ext cx="4591717" cy="225281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860800" y="6616063"/>
            <a:ext cx="1330960" cy="20096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04474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VIM Text Editor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Press “Esc” to enter back to normal mode, where you can type some commands, including </a:t>
            </a:r>
            <a:r>
              <a:rPr lang="en-US" altLang="zh-TW" b="1" dirty="0"/>
              <a:t>“:</a:t>
            </a:r>
            <a:r>
              <a:rPr lang="en-US" altLang="zh-TW" b="1" dirty="0" err="1"/>
              <a:t>wq</a:t>
            </a:r>
            <a:r>
              <a:rPr lang="en-US" altLang="zh-TW" b="1" dirty="0"/>
              <a:t>” </a:t>
            </a:r>
            <a:r>
              <a:rPr lang="en-US" altLang="zh-TW" dirty="0"/>
              <a:t>for saving and leaving, </a:t>
            </a:r>
            <a:r>
              <a:rPr lang="en-US" altLang="zh-TW" b="1" dirty="0"/>
              <a:t>“:q!” </a:t>
            </a:r>
            <a:r>
              <a:rPr lang="en-US" altLang="zh-TW" dirty="0"/>
              <a:t>for leaving without saving, </a:t>
            </a:r>
            <a:r>
              <a:rPr lang="en-US" altLang="zh-TW" b="1" dirty="0"/>
              <a:t>“/</a:t>
            </a:r>
            <a:r>
              <a:rPr lang="en-US" altLang="zh-TW" b="1" dirty="0" err="1"/>
              <a:t>int</a:t>
            </a:r>
            <a:r>
              <a:rPr lang="en-US" altLang="zh-TW" b="1" dirty="0"/>
              <a:t>” </a:t>
            </a:r>
            <a:r>
              <a:rPr lang="en-US" altLang="zh-TW" dirty="0"/>
              <a:t>for searching the string “</a:t>
            </a:r>
            <a:r>
              <a:rPr lang="en-US" altLang="zh-TW" dirty="0" err="1"/>
              <a:t>int</a:t>
            </a:r>
            <a:r>
              <a:rPr lang="en-US" altLang="zh-TW" dirty="0"/>
              <a:t>”.</a:t>
            </a:r>
          </a:p>
          <a:p>
            <a:r>
              <a:rPr lang="en-US" altLang="zh-TW" dirty="0"/>
              <a:t>You can pick up other usage by your self.</a:t>
            </a:r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562" y="3596185"/>
            <a:ext cx="5075238" cy="250187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596185"/>
            <a:ext cx="5083434" cy="250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600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GCC/G++ Compilers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gcc</a:t>
            </a:r>
            <a:r>
              <a:rPr lang="en-US" altLang="zh-TW" dirty="0"/>
              <a:t>/g++ –o &lt;output&gt; &lt;filename&gt;</a:t>
            </a:r>
          </a:p>
          <a:p>
            <a:pPr lvl="1"/>
            <a:r>
              <a:rPr lang="en-US" altLang="zh-TW" dirty="0"/>
              <a:t>-o</a:t>
            </a:r>
          </a:p>
          <a:p>
            <a:pPr lvl="2"/>
            <a:r>
              <a:rPr lang="en-US" altLang="zh-TW" dirty="0"/>
              <a:t>The program produced will be the same name as assigned.</a:t>
            </a:r>
          </a:p>
          <a:p>
            <a:pPr lvl="2"/>
            <a:r>
              <a:rPr lang="en-US" altLang="zh-TW" dirty="0"/>
              <a:t>If –o is not provide, </a:t>
            </a:r>
            <a:r>
              <a:rPr lang="en-US" altLang="zh-TW" dirty="0" err="1"/>
              <a:t>a.out</a:t>
            </a:r>
            <a:r>
              <a:rPr lang="en-US" altLang="zh-TW" dirty="0"/>
              <a:t> will be the default output file name.</a:t>
            </a:r>
          </a:p>
          <a:p>
            <a:pPr lvl="1"/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b="28795"/>
          <a:stretch/>
        </p:blipFill>
        <p:spPr>
          <a:xfrm>
            <a:off x="1578768" y="3514050"/>
            <a:ext cx="9034463" cy="266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390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Execute and  Forced Terminate a Program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Execute</a:t>
            </a:r>
          </a:p>
          <a:p>
            <a:pPr lvl="1"/>
            <a:r>
              <a:rPr lang="en-US" altLang="zh-TW" dirty="0"/>
              <a:t>./</a:t>
            </a:r>
            <a:r>
              <a:rPr lang="en-US" altLang="zh-TW" dirty="0" err="1" smtClean="0"/>
              <a:t>a.out</a:t>
            </a:r>
            <a:endParaRPr lang="en-US" altLang="zh-TW" dirty="0" smtClean="0"/>
          </a:p>
          <a:p>
            <a:r>
              <a:rPr lang="en-US" altLang="zh-TW" dirty="0" smtClean="0"/>
              <a:t>Forced Terminate</a:t>
            </a:r>
          </a:p>
          <a:p>
            <a:pPr lvl="1"/>
            <a:r>
              <a:rPr lang="en-US" altLang="zh-TW" dirty="0" err="1" smtClean="0"/>
              <a:t>Ctrl+c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2862194"/>
            <a:ext cx="7391400" cy="331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433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More explanation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2873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Argument Variables</a:t>
            </a:r>
            <a:endParaRPr lang="zh-TW" altLang="en-US" dirty="0"/>
          </a:p>
        </p:txBody>
      </p:sp>
      <p:grpSp>
        <p:nvGrpSpPr>
          <p:cNvPr id="24" name="群組 23"/>
          <p:cNvGrpSpPr/>
          <p:nvPr/>
        </p:nvGrpSpPr>
        <p:grpSpPr>
          <a:xfrm>
            <a:off x="838200" y="1417574"/>
            <a:ext cx="10790534" cy="5369306"/>
            <a:chOff x="786225" y="1488694"/>
            <a:chExt cx="10790534" cy="5369306"/>
          </a:xfrm>
        </p:grpSpPr>
        <p:pic>
          <p:nvPicPr>
            <p:cNvPr id="23" name="圖片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6225" y="1488694"/>
              <a:ext cx="7697930" cy="5369306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2725327" y="2368117"/>
              <a:ext cx="1389473" cy="314123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4277360" y="2368117"/>
              <a:ext cx="1910080" cy="314123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8933984" y="1690688"/>
              <a:ext cx="25569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/>
                <a:t>Argument count</a:t>
              </a:r>
              <a:endParaRPr lang="zh-TW" altLang="en-US" sz="2800" dirty="0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8933984" y="3101390"/>
              <a:ext cx="26427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/>
                <a:t>Argument vector</a:t>
              </a:r>
              <a:endParaRPr lang="zh-TW" altLang="en-US" sz="2800" dirty="0"/>
            </a:p>
          </p:txBody>
        </p:sp>
        <p:cxnSp>
          <p:nvCxnSpPr>
            <p:cNvPr id="10" name="直線單箭頭接點 9"/>
            <p:cNvCxnSpPr>
              <a:stCxn id="6" idx="0"/>
              <a:endCxn id="4" idx="1"/>
            </p:cNvCxnSpPr>
            <p:nvPr/>
          </p:nvCxnSpPr>
          <p:spPr>
            <a:xfrm flipV="1">
              <a:off x="3420064" y="1952298"/>
              <a:ext cx="5513920" cy="41581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>
              <a:stCxn id="7" idx="2"/>
              <a:endCxn id="8" idx="1"/>
            </p:cNvCxnSpPr>
            <p:nvPr/>
          </p:nvCxnSpPr>
          <p:spPr>
            <a:xfrm>
              <a:off x="5232400" y="2682240"/>
              <a:ext cx="3701584" cy="68076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07247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Argument Variables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 main ( int </a:t>
            </a:r>
            <a:r>
              <a:rPr lang="en-US" altLang="zh-TW" dirty="0" err="1"/>
              <a:t>argc</a:t>
            </a:r>
            <a:r>
              <a:rPr lang="en-US" altLang="zh-TW" dirty="0"/>
              <a:t>,  char</a:t>
            </a:r>
            <a:r>
              <a:rPr lang="zh-TW" altLang="en-US" dirty="0"/>
              <a:t> </a:t>
            </a:r>
            <a:r>
              <a:rPr lang="en-US" altLang="zh-TW" dirty="0"/>
              <a:t>*</a:t>
            </a:r>
            <a:r>
              <a:rPr lang="en-US" altLang="zh-TW" dirty="0" err="1"/>
              <a:t>argv</a:t>
            </a:r>
            <a:r>
              <a:rPr lang="en-US" altLang="zh-TW" dirty="0"/>
              <a:t>[])</a:t>
            </a:r>
          </a:p>
          <a:p>
            <a:r>
              <a:rPr lang="en-US" altLang="zh-TW" dirty="0" err="1"/>
              <a:t>argc</a:t>
            </a:r>
            <a:endParaRPr lang="en-US" altLang="zh-TW" dirty="0"/>
          </a:p>
          <a:p>
            <a:pPr lvl="1"/>
            <a:r>
              <a:rPr lang="en-US" altLang="zh-TW" dirty="0"/>
              <a:t>Integer</a:t>
            </a:r>
          </a:p>
          <a:p>
            <a:pPr lvl="1"/>
            <a:r>
              <a:rPr lang="en-US" altLang="zh-TW" dirty="0"/>
              <a:t>The sum of given arguments count, including  the program name. </a:t>
            </a:r>
          </a:p>
          <a:p>
            <a:r>
              <a:rPr lang="en-US" altLang="zh-TW" dirty="0" err="1"/>
              <a:t>argv</a:t>
            </a:r>
            <a:endParaRPr lang="en-US" altLang="zh-TW" dirty="0"/>
          </a:p>
          <a:p>
            <a:pPr lvl="1"/>
            <a:r>
              <a:rPr lang="en-US" altLang="zh-TW" dirty="0"/>
              <a:t>A string array that holds arguments.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161" y="2534285"/>
            <a:ext cx="5924550" cy="42862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161" y="4571316"/>
            <a:ext cx="620077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2348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Argument Variables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525" y="1548448"/>
            <a:ext cx="8870950" cy="500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02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8728" cy="1325563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Virtual Machines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060" y="1711619"/>
            <a:ext cx="8135880" cy="457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981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Process Management Commands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74040" y="1690688"/>
            <a:ext cx="10662920" cy="4758055"/>
          </a:xfrm>
        </p:spPr>
        <p:txBody>
          <a:bodyPr>
            <a:normAutofit lnSpcReduction="10000"/>
          </a:bodyPr>
          <a:lstStyle/>
          <a:p>
            <a:r>
              <a:rPr lang="en-US" altLang="zh-TW" dirty="0" err="1">
                <a:latin typeface="+mj-lt"/>
              </a:rPr>
              <a:t>ps</a:t>
            </a:r>
            <a:r>
              <a:rPr lang="en-US" altLang="zh-TW" dirty="0">
                <a:latin typeface="+mj-lt"/>
              </a:rPr>
              <a:t> </a:t>
            </a:r>
          </a:p>
          <a:p>
            <a:pPr lvl="1"/>
            <a:r>
              <a:rPr lang="en-US" altLang="zh-TW" dirty="0">
                <a:latin typeface="+mj-lt"/>
              </a:rPr>
              <a:t>Report a snapshot of the current processes. </a:t>
            </a:r>
          </a:p>
          <a:p>
            <a:pPr lvl="1"/>
            <a:r>
              <a:rPr lang="en-US" altLang="zh-TW" dirty="0" err="1">
                <a:latin typeface="+mj-lt"/>
              </a:rPr>
              <a:t>ps</a:t>
            </a:r>
            <a:r>
              <a:rPr lang="en-US" altLang="zh-TW" dirty="0">
                <a:latin typeface="+mj-lt"/>
              </a:rPr>
              <a:t> u </a:t>
            </a:r>
          </a:p>
          <a:p>
            <a:pPr lvl="2"/>
            <a:r>
              <a:rPr lang="en-US" altLang="zh-TW" dirty="0">
                <a:latin typeface="+mj-lt"/>
              </a:rPr>
              <a:t>List all of your process in difference login session. </a:t>
            </a:r>
          </a:p>
          <a:p>
            <a:pPr lvl="2"/>
            <a:r>
              <a:rPr lang="en-US" altLang="zh-TW" dirty="0">
                <a:latin typeface="+mj-lt"/>
              </a:rPr>
              <a:t>Get process ID </a:t>
            </a:r>
          </a:p>
          <a:p>
            <a:r>
              <a:rPr lang="en-US" altLang="zh-TW" dirty="0">
                <a:latin typeface="+mj-lt"/>
              </a:rPr>
              <a:t>kill </a:t>
            </a:r>
          </a:p>
          <a:p>
            <a:pPr lvl="1"/>
            <a:r>
              <a:rPr lang="en-US" altLang="zh-TW" dirty="0">
                <a:latin typeface="+mj-lt"/>
              </a:rPr>
              <a:t>Terminates or send signals to a process </a:t>
            </a:r>
          </a:p>
          <a:p>
            <a:pPr lvl="1"/>
            <a:r>
              <a:rPr lang="en-US" altLang="zh-TW" dirty="0">
                <a:latin typeface="+mj-lt"/>
              </a:rPr>
              <a:t>When a process doesn’t go your way or out of control, use this command to terminate it .</a:t>
            </a:r>
          </a:p>
          <a:p>
            <a:pPr lvl="1"/>
            <a:r>
              <a:rPr lang="en-US" altLang="zh-TW" dirty="0">
                <a:latin typeface="+mj-lt"/>
              </a:rPr>
              <a:t>kill &lt;</a:t>
            </a:r>
            <a:r>
              <a:rPr lang="en-US" altLang="zh-TW" dirty="0" err="1">
                <a:latin typeface="+mj-lt"/>
              </a:rPr>
              <a:t>pid</a:t>
            </a:r>
            <a:r>
              <a:rPr lang="en-US" altLang="zh-TW" dirty="0">
                <a:latin typeface="+mj-lt"/>
              </a:rPr>
              <a:t>&gt; </a:t>
            </a:r>
          </a:p>
          <a:p>
            <a:r>
              <a:rPr lang="en-US" altLang="zh-TW" dirty="0" err="1">
                <a:latin typeface="+mj-lt"/>
              </a:rPr>
              <a:t>killall</a:t>
            </a:r>
            <a:endParaRPr lang="en-US" altLang="zh-TW" dirty="0">
              <a:latin typeface="+mj-lt"/>
            </a:endParaRPr>
          </a:p>
          <a:p>
            <a:pPr lvl="1"/>
            <a:r>
              <a:rPr lang="en-US" altLang="zh-TW" dirty="0">
                <a:latin typeface="+mj-lt"/>
              </a:rPr>
              <a:t>Kill processes by name</a:t>
            </a:r>
            <a:endParaRPr lang="zh-TW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79457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Run a Program in Linux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360" y="1825624"/>
            <a:ext cx="10886440" cy="4778375"/>
          </a:xfrm>
        </p:spPr>
        <p:txBody>
          <a:bodyPr>
            <a:normAutofit lnSpcReduction="10000"/>
          </a:bodyPr>
          <a:lstStyle/>
          <a:p>
            <a:r>
              <a:rPr lang="en-US" altLang="zh-TW" dirty="0">
                <a:latin typeface="+mj-lt"/>
              </a:rPr>
              <a:t>Every command is a executable program </a:t>
            </a:r>
            <a:r>
              <a:rPr lang="en-US" altLang="zh-TW" dirty="0" smtClean="0">
                <a:latin typeface="+mj-lt"/>
              </a:rPr>
              <a:t>(can be  the ‘which’ command)</a:t>
            </a:r>
            <a:endParaRPr lang="en-US" altLang="zh-TW" dirty="0">
              <a:latin typeface="+mj-lt"/>
            </a:endParaRPr>
          </a:p>
          <a:p>
            <a:pPr lvl="1"/>
            <a:r>
              <a:rPr lang="en-US" altLang="zh-TW" dirty="0" err="1">
                <a:latin typeface="+mj-lt"/>
              </a:rPr>
              <a:t>ls</a:t>
            </a:r>
            <a:r>
              <a:rPr lang="en-US" altLang="zh-TW" dirty="0">
                <a:latin typeface="+mj-lt"/>
              </a:rPr>
              <a:t> -&gt; /bin/</a:t>
            </a:r>
            <a:r>
              <a:rPr lang="en-US" altLang="zh-TW" dirty="0" err="1">
                <a:latin typeface="+mj-lt"/>
              </a:rPr>
              <a:t>ls</a:t>
            </a:r>
            <a:r>
              <a:rPr lang="en-US" altLang="zh-TW" dirty="0">
                <a:latin typeface="+mj-lt"/>
              </a:rPr>
              <a:t> </a:t>
            </a:r>
          </a:p>
          <a:p>
            <a:pPr lvl="1"/>
            <a:r>
              <a:rPr lang="en-US" altLang="zh-TW" dirty="0">
                <a:latin typeface="+mj-lt"/>
              </a:rPr>
              <a:t>vim -&gt; /</a:t>
            </a:r>
            <a:r>
              <a:rPr lang="en-US" altLang="zh-TW" dirty="0" err="1">
                <a:latin typeface="+mj-lt"/>
              </a:rPr>
              <a:t>usr</a:t>
            </a:r>
            <a:r>
              <a:rPr lang="en-US" altLang="zh-TW" dirty="0">
                <a:latin typeface="+mj-lt"/>
              </a:rPr>
              <a:t>/bin/vim</a:t>
            </a:r>
          </a:p>
          <a:p>
            <a:r>
              <a:rPr lang="en-US" altLang="zh-TW" dirty="0">
                <a:latin typeface="+mj-lt"/>
              </a:rPr>
              <a:t>Environment variables </a:t>
            </a:r>
          </a:p>
          <a:p>
            <a:pPr lvl="1"/>
            <a:r>
              <a:rPr lang="en-US" altLang="zh-TW" dirty="0" err="1">
                <a:latin typeface="+mj-lt"/>
              </a:rPr>
              <a:t>env</a:t>
            </a:r>
            <a:r>
              <a:rPr lang="en-US" altLang="zh-TW" dirty="0">
                <a:latin typeface="+mj-lt"/>
              </a:rPr>
              <a:t> </a:t>
            </a:r>
          </a:p>
          <a:p>
            <a:pPr lvl="2"/>
            <a:r>
              <a:rPr lang="de-DE" altLang="zh-TW" dirty="0">
                <a:latin typeface="+mj-lt"/>
              </a:rPr>
              <a:t>PATH=/usr/local/bin:/usr/bin:/bin:/opt/bin </a:t>
            </a:r>
          </a:p>
          <a:p>
            <a:pPr lvl="2"/>
            <a:r>
              <a:rPr lang="en-US" altLang="zh-TW" dirty="0">
                <a:latin typeface="+mj-lt"/>
              </a:rPr>
              <a:t>When user commit an command, if it wasn‘t a shell‘s built-in command, OS will try to </a:t>
            </a:r>
            <a:r>
              <a:rPr lang="en-US" altLang="zh-TW" dirty="0" smtClean="0">
                <a:latin typeface="+mj-lt"/>
              </a:rPr>
              <a:t>search the executable files under the directories specified by PATH. </a:t>
            </a:r>
            <a:endParaRPr lang="en-US" altLang="zh-TW" dirty="0">
              <a:latin typeface="+mj-lt"/>
            </a:endParaRPr>
          </a:p>
          <a:p>
            <a:r>
              <a:rPr lang="en-US" altLang="zh-TW" dirty="0">
                <a:latin typeface="+mj-lt"/>
              </a:rPr>
              <a:t>That means we can‘t just simply type </a:t>
            </a:r>
            <a:r>
              <a:rPr lang="en-US" altLang="zh-TW" dirty="0" err="1">
                <a:latin typeface="+mj-lt"/>
              </a:rPr>
              <a:t>a.out</a:t>
            </a:r>
            <a:r>
              <a:rPr lang="en-US" altLang="zh-TW" dirty="0">
                <a:latin typeface="+mj-lt"/>
              </a:rPr>
              <a:t> and hope to execute the program we compiled </a:t>
            </a:r>
          </a:p>
          <a:p>
            <a:pPr lvl="1"/>
            <a:r>
              <a:rPr lang="en-US" altLang="zh-TW" dirty="0">
                <a:latin typeface="+mj-lt"/>
              </a:rPr>
              <a:t>You have to determine the file path of the output program. </a:t>
            </a:r>
          </a:p>
          <a:p>
            <a:pPr lvl="2"/>
            <a:r>
              <a:rPr lang="en-US" altLang="zh-TW" dirty="0">
                <a:latin typeface="+mj-lt"/>
              </a:rPr>
              <a:t>./</a:t>
            </a:r>
            <a:r>
              <a:rPr lang="en-US" altLang="zh-TW" dirty="0" err="1">
                <a:latin typeface="+mj-lt"/>
              </a:rPr>
              <a:t>a.out</a:t>
            </a:r>
            <a:r>
              <a:rPr lang="en-US" altLang="zh-TW" dirty="0">
                <a:latin typeface="+mj-lt"/>
              </a:rPr>
              <a:t> </a:t>
            </a:r>
          </a:p>
          <a:p>
            <a:pPr lvl="2"/>
            <a:r>
              <a:rPr lang="en-US" altLang="zh-TW" dirty="0" smtClean="0">
                <a:latin typeface="+mj-lt"/>
              </a:rPr>
              <a:t>~/Desktop/</a:t>
            </a:r>
            <a:r>
              <a:rPr lang="en-US" altLang="zh-TW" dirty="0" err="1" smtClean="0">
                <a:latin typeface="+mj-lt"/>
              </a:rPr>
              <a:t>a.out</a:t>
            </a:r>
            <a:r>
              <a:rPr lang="en-US" altLang="zh-TW" dirty="0" smtClean="0">
                <a:latin typeface="+mj-lt"/>
              </a:rPr>
              <a:t> </a:t>
            </a:r>
            <a:endParaRPr lang="en-US" altLang="zh-TW" dirty="0">
              <a:latin typeface="+mj-lt"/>
            </a:endParaRPr>
          </a:p>
          <a:p>
            <a:endParaRPr lang="zh-TW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495980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File I/O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360" y="1825624"/>
            <a:ext cx="10886440" cy="4778375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+mj-lt"/>
              </a:rPr>
              <a:t>Write file</a:t>
            </a:r>
            <a:endParaRPr lang="zh-TW" altLang="en-US" dirty="0">
              <a:latin typeface="+mj-lt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278" y="1411818"/>
            <a:ext cx="8206996" cy="519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15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File I/O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360" y="1825624"/>
            <a:ext cx="10886440" cy="4778375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+mj-lt"/>
              </a:rPr>
              <a:t>Read file</a:t>
            </a:r>
            <a:endParaRPr lang="zh-TW" altLang="en-US" dirty="0">
              <a:latin typeface="+mj-lt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b="5587"/>
          <a:stretch/>
        </p:blipFill>
        <p:spPr>
          <a:xfrm>
            <a:off x="2404628" y="1359048"/>
            <a:ext cx="7821937" cy="524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7055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Introduction of virtual machine and installation tutorial</a:t>
            </a:r>
          </a:p>
          <a:p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How to connect to a remote machine ?</a:t>
            </a:r>
          </a:p>
          <a:p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Basic Linux command</a:t>
            </a:r>
          </a:p>
          <a:p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Basic Linux programming</a:t>
            </a:r>
          </a:p>
          <a:p>
            <a:r>
              <a:rPr lang="en-US" altLang="zh-TW" dirty="0"/>
              <a:t>Networking tools on Linux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20579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Network Related Commands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13536"/>
            <a:ext cx="10988040" cy="4879975"/>
          </a:xfrm>
        </p:spPr>
        <p:txBody>
          <a:bodyPr>
            <a:normAutofit/>
          </a:bodyPr>
          <a:lstStyle/>
          <a:p>
            <a:r>
              <a:rPr lang="en-US" altLang="zh-TW" dirty="0" err="1">
                <a:latin typeface="+mj-lt"/>
              </a:rPr>
              <a:t>ifconfig</a:t>
            </a:r>
            <a:r>
              <a:rPr lang="en-US" altLang="zh-TW" dirty="0">
                <a:latin typeface="+mj-lt"/>
              </a:rPr>
              <a:t> </a:t>
            </a:r>
          </a:p>
          <a:p>
            <a:pPr lvl="1"/>
            <a:r>
              <a:rPr lang="en-US" altLang="zh-TW" dirty="0">
                <a:latin typeface="+mj-lt"/>
              </a:rPr>
              <a:t>Show current system </a:t>
            </a:r>
            <a:r>
              <a:rPr lang="en-US" altLang="zh-TW" dirty="0" smtClean="0">
                <a:latin typeface="+mj-lt"/>
              </a:rPr>
              <a:t>NIC</a:t>
            </a:r>
            <a:endParaRPr lang="en-US" altLang="zh-TW" dirty="0">
              <a:latin typeface="+mj-lt"/>
            </a:endParaRPr>
          </a:p>
          <a:p>
            <a:r>
              <a:rPr lang="en-US" altLang="zh-TW" dirty="0">
                <a:latin typeface="+mj-lt"/>
              </a:rPr>
              <a:t>ping &lt;host IP&gt; </a:t>
            </a:r>
          </a:p>
          <a:p>
            <a:pPr lvl="1"/>
            <a:r>
              <a:rPr lang="en-US" altLang="zh-TW" dirty="0">
                <a:latin typeface="+mj-lt"/>
              </a:rPr>
              <a:t>Send ICMP packet to host </a:t>
            </a:r>
          </a:p>
          <a:p>
            <a:pPr lvl="1"/>
            <a:r>
              <a:rPr lang="en-US" altLang="zh-TW" dirty="0">
                <a:latin typeface="+mj-lt"/>
              </a:rPr>
              <a:t>Simply test if an server is alive </a:t>
            </a:r>
          </a:p>
          <a:p>
            <a:pPr lvl="2"/>
            <a:r>
              <a:rPr lang="en-US" altLang="zh-TW" dirty="0">
                <a:latin typeface="+mj-lt"/>
              </a:rPr>
              <a:t>Not working if firewall is set. </a:t>
            </a:r>
          </a:p>
          <a:p>
            <a:pPr lvl="3"/>
            <a:r>
              <a:rPr lang="en-US" altLang="zh-TW" dirty="0">
                <a:latin typeface="+mj-lt"/>
              </a:rPr>
              <a:t>Windows 7 default </a:t>
            </a:r>
          </a:p>
          <a:p>
            <a:r>
              <a:rPr lang="en-US" altLang="zh-TW" dirty="0">
                <a:latin typeface="+mj-lt"/>
              </a:rPr>
              <a:t>t</a:t>
            </a:r>
            <a:r>
              <a:rPr lang="en-US" altLang="zh-TW" dirty="0" smtClean="0">
                <a:latin typeface="+mj-lt"/>
              </a:rPr>
              <a:t>raceroute &lt;host IP&gt;</a:t>
            </a:r>
            <a:endParaRPr lang="en-US" altLang="zh-TW" dirty="0">
              <a:latin typeface="+mj-lt"/>
            </a:endParaRPr>
          </a:p>
          <a:p>
            <a:pPr lvl="1"/>
            <a:r>
              <a:rPr lang="en-US" altLang="zh-TW" dirty="0" smtClean="0">
                <a:latin typeface="+mj-lt"/>
              </a:rPr>
              <a:t>Trace the path to the host IP</a:t>
            </a:r>
          </a:p>
        </p:txBody>
      </p:sp>
    </p:spTree>
    <p:extLst>
      <p:ext uri="{BB962C8B-B14F-4D97-AF65-F5344CB8AC3E}">
        <p14:creationId xmlns:p14="http://schemas.microsoft.com/office/powerpoint/2010/main" val="18815724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Capture and Analyze Packets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dirty="0"/>
              <a:t>Command line interface:</a:t>
            </a:r>
          </a:p>
          <a:p>
            <a:pPr lvl="1"/>
            <a:r>
              <a:rPr lang="en-US" altLang="zh-TW" sz="2800" dirty="0" err="1"/>
              <a:t>tcpdump</a:t>
            </a:r>
            <a:endParaRPr lang="en-US" altLang="zh-TW" sz="2800" dirty="0"/>
          </a:p>
          <a:p>
            <a:pPr marL="457200" lvl="1" indent="0">
              <a:buNone/>
            </a:pPr>
            <a:endParaRPr lang="en-US" altLang="zh-TW" sz="2800" dirty="0"/>
          </a:p>
          <a:p>
            <a:r>
              <a:rPr lang="en-US" altLang="zh-TW" sz="3200" dirty="0"/>
              <a:t>Graphical User Interface:</a:t>
            </a:r>
          </a:p>
          <a:p>
            <a:pPr lvl="1"/>
            <a:r>
              <a:rPr lang="en-US" altLang="zh-TW" sz="2800" dirty="0"/>
              <a:t>Wireshark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81085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What is </a:t>
            </a:r>
            <a:r>
              <a:rPr kumimoji="1" lang="en-US" altLang="zh-TW" dirty="0" err="1"/>
              <a:t>tcpdump</a:t>
            </a:r>
            <a:r>
              <a:rPr kumimoji="1" lang="en-US" altLang="zh-TW" dirty="0"/>
              <a:t>?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Packet analyzer runs under the command line.</a:t>
            </a:r>
          </a:p>
          <a:p>
            <a:r>
              <a:rPr kumimoji="1" lang="en-US" altLang="zh-TW" dirty="0"/>
              <a:t>Works on most </a:t>
            </a:r>
            <a:r>
              <a:rPr kumimoji="1" lang="en-US" altLang="zh-TW" dirty="0" err="1"/>
              <a:t>unix</a:t>
            </a:r>
            <a:r>
              <a:rPr kumimoji="1" lang="en-US" altLang="zh-TW" dirty="0"/>
              <a:t>-like OS.</a:t>
            </a:r>
          </a:p>
          <a:p>
            <a:r>
              <a:rPr kumimoji="1" lang="en-US" altLang="zh-TW" dirty="0"/>
              <a:t>Support common protocols not just TCP.</a:t>
            </a:r>
          </a:p>
        </p:txBody>
      </p:sp>
    </p:spTree>
    <p:extLst>
      <p:ext uri="{BB962C8B-B14F-4D97-AF65-F5344CB8AC3E}">
        <p14:creationId xmlns:p14="http://schemas.microsoft.com/office/powerpoint/2010/main" val="11812595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4504" cy="1325563"/>
          </a:xfrm>
        </p:spPr>
        <p:txBody>
          <a:bodyPr>
            <a:normAutofit/>
          </a:bodyPr>
          <a:lstStyle/>
          <a:p>
            <a:r>
              <a:rPr kumimoji="1" lang="en-US" altLang="zh-TW" sz="4200" dirty="0"/>
              <a:t>How to Install </a:t>
            </a:r>
            <a:r>
              <a:rPr kumimoji="1" lang="en-US" altLang="zh-TW" sz="4200" dirty="0" err="1"/>
              <a:t>tcpdump</a:t>
            </a:r>
            <a:endParaRPr kumimoji="1" lang="zh-TW" altLang="en-US" sz="4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Ubuntu</a:t>
            </a:r>
          </a:p>
          <a:p>
            <a:pPr marL="457200" lvl="1" indent="0">
              <a:buNone/>
            </a:pPr>
            <a:r>
              <a:rPr kumimoji="1" lang="en-US" altLang="zh-TW" dirty="0"/>
              <a:t>$ </a:t>
            </a:r>
            <a:r>
              <a:rPr kumimoji="1" lang="en-US" altLang="zh-TW" dirty="0" err="1"/>
              <a:t>sudo</a:t>
            </a:r>
            <a:r>
              <a:rPr kumimoji="1" lang="en-US" altLang="zh-TW" dirty="0"/>
              <a:t> apt-get update</a:t>
            </a:r>
          </a:p>
          <a:p>
            <a:pPr marL="457200" lvl="1" indent="0">
              <a:buNone/>
            </a:pPr>
            <a:r>
              <a:rPr kumimoji="1" lang="en-US" altLang="zh-TW" dirty="0"/>
              <a:t>$ </a:t>
            </a:r>
            <a:r>
              <a:rPr kumimoji="1" lang="en-US" altLang="zh-TW" dirty="0" err="1"/>
              <a:t>sudo</a:t>
            </a:r>
            <a:r>
              <a:rPr kumimoji="1" lang="en-US" altLang="zh-TW" dirty="0"/>
              <a:t> apt-get install </a:t>
            </a:r>
            <a:r>
              <a:rPr kumimoji="1" lang="en-US" altLang="zh-TW" dirty="0" err="1"/>
              <a:t>tcpdump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482723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tcpdump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err="1"/>
              <a:t>tcpdump</a:t>
            </a:r>
            <a:r>
              <a:rPr lang="en-US" altLang="zh-TW" sz="2400" dirty="0"/>
              <a:t> [ -</a:t>
            </a:r>
            <a:r>
              <a:rPr lang="en-US" altLang="zh-TW" sz="2400" dirty="0" err="1"/>
              <a:t>AennqX</a:t>
            </a:r>
            <a:r>
              <a:rPr lang="en-US" altLang="zh-TW" sz="2400" dirty="0"/>
              <a:t> ] [ -</a:t>
            </a:r>
            <a:r>
              <a:rPr lang="en-US" altLang="zh-TW" sz="2400" dirty="0" err="1"/>
              <a:t>i</a:t>
            </a:r>
            <a:r>
              <a:rPr lang="en-US" altLang="zh-TW" sz="2400" dirty="0"/>
              <a:t> </a:t>
            </a:r>
            <a:r>
              <a:rPr lang="zh-TW" altLang="en-US" sz="2400" dirty="0"/>
              <a:t>網路介面 </a:t>
            </a:r>
            <a:r>
              <a:rPr lang="en-US" altLang="zh-TW" sz="2400" dirty="0"/>
              <a:t>] [ -c </a:t>
            </a:r>
            <a:r>
              <a:rPr lang="zh-TW" altLang="en-US" sz="2400" dirty="0"/>
              <a:t>數量 </a:t>
            </a:r>
            <a:r>
              <a:rPr lang="en-US" altLang="zh-TW" sz="2400" dirty="0"/>
              <a:t>] [ -w </a:t>
            </a:r>
            <a:r>
              <a:rPr lang="zh-TW" altLang="en-US" sz="2400" dirty="0"/>
              <a:t>儲存檔案名 </a:t>
            </a:r>
            <a:r>
              <a:rPr lang="en-US" altLang="zh-TW" sz="2400" dirty="0"/>
              <a:t>]</a:t>
            </a:r>
          </a:p>
          <a:p>
            <a:pPr lvl="1"/>
            <a:r>
              <a:rPr lang="en-US" altLang="zh-TW" sz="2200" dirty="0"/>
              <a:t>-A </a:t>
            </a:r>
            <a:r>
              <a:rPr lang="zh-TW" altLang="en-US" sz="2200" dirty="0"/>
              <a:t>：</a:t>
            </a:r>
            <a:r>
              <a:rPr lang="en-US" altLang="zh-TW" sz="2000" dirty="0"/>
              <a:t>Print each packet in ASCII. Handy for capturing web pages</a:t>
            </a:r>
            <a:endParaRPr lang="en-US" altLang="zh-TW" sz="2200" dirty="0"/>
          </a:p>
          <a:p>
            <a:pPr lvl="1"/>
            <a:r>
              <a:rPr lang="en-US" altLang="zh-TW" sz="2200" dirty="0"/>
              <a:t>-e </a:t>
            </a:r>
            <a:r>
              <a:rPr lang="zh-TW" altLang="en-US" sz="2200" dirty="0"/>
              <a:t>：</a:t>
            </a:r>
            <a:r>
              <a:rPr lang="en-US" altLang="zh-TW" sz="2000" dirty="0"/>
              <a:t>Print the link-level header (MAC) on each dump line.</a:t>
            </a:r>
            <a:endParaRPr lang="en-US" altLang="zh-TW" sz="2200" dirty="0"/>
          </a:p>
          <a:p>
            <a:pPr lvl="1"/>
            <a:r>
              <a:rPr lang="en-US" altLang="zh-TW" sz="2200" dirty="0"/>
              <a:t>-</a:t>
            </a:r>
            <a:r>
              <a:rPr lang="en-US" altLang="zh-TW" sz="2200" dirty="0" err="1"/>
              <a:t>nn</a:t>
            </a:r>
            <a:r>
              <a:rPr lang="zh-TW" altLang="en-US" sz="2200" dirty="0"/>
              <a:t>：</a:t>
            </a:r>
            <a:r>
              <a:rPr lang="en-US" altLang="zh-TW" sz="2000" dirty="0"/>
              <a:t>Print data with IP and port  number instead of host name</a:t>
            </a:r>
            <a:r>
              <a:rPr lang="zh-TW" altLang="en-US" sz="2200" dirty="0"/>
              <a:t> </a:t>
            </a:r>
            <a:endParaRPr lang="en-US" altLang="zh-TW" sz="2200" dirty="0"/>
          </a:p>
          <a:p>
            <a:pPr lvl="1"/>
            <a:r>
              <a:rPr lang="en-US" altLang="zh-TW" sz="2200" dirty="0"/>
              <a:t>-X </a:t>
            </a:r>
            <a:r>
              <a:rPr lang="zh-TW" altLang="en-US" sz="2200" dirty="0"/>
              <a:t>：</a:t>
            </a:r>
            <a:r>
              <a:rPr lang="en-US" altLang="zh-TW" sz="2000" dirty="0"/>
              <a:t>print the data of each packet in hex and ASCII</a:t>
            </a:r>
            <a:endParaRPr lang="en-US" altLang="zh-TW" sz="2200" dirty="0"/>
          </a:p>
          <a:p>
            <a:pPr lvl="1"/>
            <a:r>
              <a:rPr lang="en-US" altLang="zh-TW" sz="2200" dirty="0"/>
              <a:t>-</a:t>
            </a:r>
            <a:r>
              <a:rPr lang="en-US" altLang="zh-TW" sz="2200" dirty="0" err="1"/>
              <a:t>i</a:t>
            </a:r>
            <a:r>
              <a:rPr lang="en-US" altLang="zh-TW" sz="2200" dirty="0"/>
              <a:t> </a:t>
            </a:r>
            <a:r>
              <a:rPr lang="zh-TW" altLang="en-US" sz="2200" dirty="0"/>
              <a:t>：</a:t>
            </a:r>
            <a:r>
              <a:rPr lang="en-US" altLang="zh-TW" sz="2200" dirty="0"/>
              <a:t>Listen on interface, e.g.: eth0, lo, ppp0</a:t>
            </a:r>
          </a:p>
          <a:p>
            <a:pPr lvl="1"/>
            <a:r>
              <a:rPr lang="en-US" altLang="zh-TW" sz="2200" dirty="0"/>
              <a:t>-c </a:t>
            </a:r>
            <a:r>
              <a:rPr lang="zh-TW" altLang="en-US" sz="2200" dirty="0"/>
              <a:t>：</a:t>
            </a:r>
            <a:r>
              <a:rPr lang="en-US" altLang="zh-TW" sz="2200" dirty="0"/>
              <a:t>Exit after receiving count packets, if without the parameter,</a:t>
            </a:r>
            <a:r>
              <a:rPr lang="zh-TW" altLang="en-US" sz="2200" dirty="0"/>
              <a:t> </a:t>
            </a:r>
            <a:r>
              <a:rPr lang="en-US" altLang="zh-TW" sz="2200" dirty="0" err="1"/>
              <a:t>tcpdump</a:t>
            </a:r>
            <a:r>
              <a:rPr lang="en-US" altLang="zh-TW" sz="2200" dirty="0"/>
              <a:t> will continue capture packets until press</a:t>
            </a:r>
            <a:r>
              <a:rPr lang="zh-TW" altLang="en-US" sz="2200" dirty="0"/>
              <a:t> </a:t>
            </a:r>
            <a:r>
              <a:rPr lang="en-US" altLang="zh-TW" sz="2200" dirty="0"/>
              <a:t>[ctrl]-c</a:t>
            </a:r>
          </a:p>
          <a:p>
            <a:pPr lvl="1"/>
            <a:r>
              <a:rPr lang="en-US" altLang="zh-TW" sz="2200" dirty="0"/>
              <a:t>-w </a:t>
            </a:r>
            <a:r>
              <a:rPr lang="zh-TW" altLang="en-US" sz="2200" dirty="0"/>
              <a:t>：</a:t>
            </a:r>
            <a:r>
              <a:rPr lang="en-US" altLang="zh-TW" sz="2200" dirty="0"/>
              <a:t>Write the raw packets to file rather than parsing and printing them out.</a:t>
            </a:r>
          </a:p>
        </p:txBody>
      </p:sp>
    </p:spTree>
    <p:extLst>
      <p:ext uri="{BB962C8B-B14F-4D97-AF65-F5344CB8AC3E}">
        <p14:creationId xmlns:p14="http://schemas.microsoft.com/office/powerpoint/2010/main" val="1065943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030340" cy="1325563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Install VMware Workstation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Download VMware workstation 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dirty="0"/>
              <a:t> </a:t>
            </a:r>
            <a:r>
              <a:rPr lang="en-US" altLang="zh-TW" dirty="0">
                <a:hlinkClick r:id="rId2"/>
              </a:rPr>
              <a:t>https://www.vmware.com/products/player/playerpro-evaluation.html</a:t>
            </a:r>
            <a:endParaRPr lang="en-US" altLang="zh-TW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dirty="0"/>
              <a:t> Or google VMware workstation player</a:t>
            </a:r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125" y="3127663"/>
            <a:ext cx="7713749" cy="36679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43150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Networking tools on Linux - </a:t>
            </a:r>
            <a:r>
              <a:rPr kumimoji="1" lang="en-US" altLang="zh-TW" dirty="0" err="1"/>
              <a:t>tcpdump</a:t>
            </a:r>
            <a:endParaRPr kumimoji="1"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TW" dirty="0"/>
              <a:t>$</a:t>
            </a:r>
            <a:r>
              <a:rPr kumimoji="1" lang="zh-TW" altLang="en-US" dirty="0"/>
              <a:t> </a:t>
            </a:r>
            <a:r>
              <a:rPr kumimoji="1" lang="en-US" altLang="zh-TW" dirty="0" err="1"/>
              <a:t>sudo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tcpdump</a:t>
            </a:r>
            <a:r>
              <a:rPr kumimoji="1" lang="en-US" altLang="zh-TW" dirty="0"/>
              <a:t> –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&lt;interface&gt;</a:t>
            </a:r>
            <a:endParaRPr kumimoji="1"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280" y="2273663"/>
            <a:ext cx="9729440" cy="447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119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885371" cy="1325563"/>
          </a:xfrm>
        </p:spPr>
        <p:txBody>
          <a:bodyPr/>
          <a:lstStyle/>
          <a:p>
            <a:r>
              <a:rPr kumimoji="1" lang="en-US" altLang="zh-TW" dirty="0"/>
              <a:t>What is Wireshark?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58616" y="2808514"/>
            <a:ext cx="9119179" cy="2304661"/>
          </a:xfrm>
        </p:spPr>
        <p:txBody>
          <a:bodyPr/>
          <a:lstStyle/>
          <a:p>
            <a:pPr marL="0" indent="0" algn="just">
              <a:buNone/>
            </a:pPr>
            <a:r>
              <a:rPr kumimoji="1" lang="en-US" altLang="zh-TW" b="1" dirty="0" err="1"/>
              <a:t>Wireshark</a:t>
            </a:r>
            <a:r>
              <a:rPr kumimoji="1" lang="en-US" altLang="zh-TW" dirty="0"/>
              <a:t> is the world's foremost network protocol analyzer. It lets you see what's happening on your network at a microscopic level. It is the de facto (and often de jure) standard across many industries and educational institutions.</a:t>
            </a:r>
            <a:endParaRPr kumimoji="1" lang="zh-TW" alt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475489" y="2168410"/>
            <a:ext cx="566254" cy="488953"/>
            <a:chOff x="1937924" y="321480"/>
            <a:chExt cx="755005" cy="651937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5" name="Freeform: Shape 9"/>
            <p:cNvSpPr/>
            <p:nvPr/>
          </p:nvSpPr>
          <p:spPr>
            <a:xfrm>
              <a:off x="1937924" y="321480"/>
              <a:ext cx="334040" cy="651937"/>
            </a:xfrm>
            <a:custGeom>
              <a:avLst/>
              <a:gdLst/>
              <a:ahLst/>
              <a:cxnLst/>
              <a:rect l="l" t="t" r="r" b="b"/>
              <a:pathLst>
                <a:path w="334040" h="651937">
                  <a:moveTo>
                    <a:pt x="289336" y="0"/>
                  </a:moveTo>
                  <a:lnTo>
                    <a:pt x="334040" y="52155"/>
                  </a:lnTo>
                  <a:cubicBezTo>
                    <a:pt x="230558" y="143219"/>
                    <a:pt x="178817" y="232627"/>
                    <a:pt x="178817" y="320380"/>
                  </a:cubicBezTo>
                  <a:cubicBezTo>
                    <a:pt x="178817" y="397371"/>
                    <a:pt x="218968" y="459046"/>
                    <a:pt x="299270" y="505406"/>
                  </a:cubicBezTo>
                  <a:cubicBezTo>
                    <a:pt x="299270" y="550110"/>
                    <a:pt x="286024" y="585708"/>
                    <a:pt x="259533" y="612200"/>
                  </a:cubicBezTo>
                  <a:cubicBezTo>
                    <a:pt x="233041" y="638691"/>
                    <a:pt x="198685" y="651937"/>
                    <a:pt x="156465" y="651937"/>
                  </a:cubicBezTo>
                  <a:cubicBezTo>
                    <a:pt x="109277" y="651937"/>
                    <a:pt x="71402" y="633931"/>
                    <a:pt x="42841" y="597919"/>
                  </a:cubicBezTo>
                  <a:cubicBezTo>
                    <a:pt x="14280" y="561907"/>
                    <a:pt x="0" y="516582"/>
                    <a:pt x="0" y="461944"/>
                  </a:cubicBezTo>
                  <a:cubicBezTo>
                    <a:pt x="0" y="376674"/>
                    <a:pt x="24008" y="296165"/>
                    <a:pt x="72023" y="220416"/>
                  </a:cubicBezTo>
                  <a:cubicBezTo>
                    <a:pt x="120039" y="144668"/>
                    <a:pt x="192476" y="71195"/>
                    <a:pt x="28933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6" name="Freeform: Shape 10"/>
            <p:cNvSpPr/>
            <p:nvPr/>
          </p:nvSpPr>
          <p:spPr>
            <a:xfrm>
              <a:off x="2358889" y="321480"/>
              <a:ext cx="334040" cy="651937"/>
            </a:xfrm>
            <a:custGeom>
              <a:avLst/>
              <a:gdLst/>
              <a:ahLst/>
              <a:cxnLst/>
              <a:rect l="l" t="t" r="r" b="b"/>
              <a:pathLst>
                <a:path w="334040" h="651937">
                  <a:moveTo>
                    <a:pt x="289336" y="0"/>
                  </a:moveTo>
                  <a:lnTo>
                    <a:pt x="334040" y="52155"/>
                  </a:lnTo>
                  <a:cubicBezTo>
                    <a:pt x="230558" y="143219"/>
                    <a:pt x="178817" y="232627"/>
                    <a:pt x="178817" y="320380"/>
                  </a:cubicBezTo>
                  <a:cubicBezTo>
                    <a:pt x="178817" y="397371"/>
                    <a:pt x="218968" y="459046"/>
                    <a:pt x="299270" y="505406"/>
                  </a:cubicBezTo>
                  <a:cubicBezTo>
                    <a:pt x="299270" y="550110"/>
                    <a:pt x="286024" y="585708"/>
                    <a:pt x="259533" y="612200"/>
                  </a:cubicBezTo>
                  <a:cubicBezTo>
                    <a:pt x="233041" y="638691"/>
                    <a:pt x="198685" y="651937"/>
                    <a:pt x="156465" y="651937"/>
                  </a:cubicBezTo>
                  <a:cubicBezTo>
                    <a:pt x="109277" y="651937"/>
                    <a:pt x="71402" y="633931"/>
                    <a:pt x="42841" y="597919"/>
                  </a:cubicBezTo>
                  <a:cubicBezTo>
                    <a:pt x="14280" y="561907"/>
                    <a:pt x="0" y="516582"/>
                    <a:pt x="0" y="461944"/>
                  </a:cubicBezTo>
                  <a:cubicBezTo>
                    <a:pt x="0" y="376674"/>
                    <a:pt x="24008" y="296165"/>
                    <a:pt x="72023" y="220416"/>
                  </a:cubicBezTo>
                  <a:cubicBezTo>
                    <a:pt x="120039" y="144668"/>
                    <a:pt x="192476" y="71195"/>
                    <a:pt x="28933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</p:grpSp>
      <p:grpSp>
        <p:nvGrpSpPr>
          <p:cNvPr id="8" name="Group 3"/>
          <p:cNvGrpSpPr/>
          <p:nvPr/>
        </p:nvGrpSpPr>
        <p:grpSpPr>
          <a:xfrm rot="10800000">
            <a:off x="10720834" y="4495474"/>
            <a:ext cx="566254" cy="488953"/>
            <a:chOff x="1937924" y="321480"/>
            <a:chExt cx="755005" cy="651937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9" name="Freeform: Shape 9"/>
            <p:cNvSpPr/>
            <p:nvPr/>
          </p:nvSpPr>
          <p:spPr>
            <a:xfrm>
              <a:off x="1937924" y="321480"/>
              <a:ext cx="334040" cy="651937"/>
            </a:xfrm>
            <a:custGeom>
              <a:avLst/>
              <a:gdLst/>
              <a:ahLst/>
              <a:cxnLst/>
              <a:rect l="l" t="t" r="r" b="b"/>
              <a:pathLst>
                <a:path w="334040" h="651937">
                  <a:moveTo>
                    <a:pt x="289336" y="0"/>
                  </a:moveTo>
                  <a:lnTo>
                    <a:pt x="334040" y="52155"/>
                  </a:lnTo>
                  <a:cubicBezTo>
                    <a:pt x="230558" y="143219"/>
                    <a:pt x="178817" y="232627"/>
                    <a:pt x="178817" y="320380"/>
                  </a:cubicBezTo>
                  <a:cubicBezTo>
                    <a:pt x="178817" y="397371"/>
                    <a:pt x="218968" y="459046"/>
                    <a:pt x="299270" y="505406"/>
                  </a:cubicBezTo>
                  <a:cubicBezTo>
                    <a:pt x="299270" y="550110"/>
                    <a:pt x="286024" y="585708"/>
                    <a:pt x="259533" y="612200"/>
                  </a:cubicBezTo>
                  <a:cubicBezTo>
                    <a:pt x="233041" y="638691"/>
                    <a:pt x="198685" y="651937"/>
                    <a:pt x="156465" y="651937"/>
                  </a:cubicBezTo>
                  <a:cubicBezTo>
                    <a:pt x="109277" y="651937"/>
                    <a:pt x="71402" y="633931"/>
                    <a:pt x="42841" y="597919"/>
                  </a:cubicBezTo>
                  <a:cubicBezTo>
                    <a:pt x="14280" y="561907"/>
                    <a:pt x="0" y="516582"/>
                    <a:pt x="0" y="461944"/>
                  </a:cubicBezTo>
                  <a:cubicBezTo>
                    <a:pt x="0" y="376674"/>
                    <a:pt x="24008" y="296165"/>
                    <a:pt x="72023" y="220416"/>
                  </a:cubicBezTo>
                  <a:cubicBezTo>
                    <a:pt x="120039" y="144668"/>
                    <a:pt x="192476" y="71195"/>
                    <a:pt x="28933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0" name="Freeform: Shape 10"/>
            <p:cNvSpPr/>
            <p:nvPr/>
          </p:nvSpPr>
          <p:spPr>
            <a:xfrm>
              <a:off x="2358889" y="321480"/>
              <a:ext cx="334040" cy="651937"/>
            </a:xfrm>
            <a:custGeom>
              <a:avLst/>
              <a:gdLst/>
              <a:ahLst/>
              <a:cxnLst/>
              <a:rect l="l" t="t" r="r" b="b"/>
              <a:pathLst>
                <a:path w="334040" h="651937">
                  <a:moveTo>
                    <a:pt x="289336" y="0"/>
                  </a:moveTo>
                  <a:lnTo>
                    <a:pt x="334040" y="52155"/>
                  </a:lnTo>
                  <a:cubicBezTo>
                    <a:pt x="230558" y="143219"/>
                    <a:pt x="178817" y="232627"/>
                    <a:pt x="178817" y="320380"/>
                  </a:cubicBezTo>
                  <a:cubicBezTo>
                    <a:pt x="178817" y="397371"/>
                    <a:pt x="218968" y="459046"/>
                    <a:pt x="299270" y="505406"/>
                  </a:cubicBezTo>
                  <a:cubicBezTo>
                    <a:pt x="299270" y="550110"/>
                    <a:pt x="286024" y="585708"/>
                    <a:pt x="259533" y="612200"/>
                  </a:cubicBezTo>
                  <a:cubicBezTo>
                    <a:pt x="233041" y="638691"/>
                    <a:pt x="198685" y="651937"/>
                    <a:pt x="156465" y="651937"/>
                  </a:cubicBezTo>
                  <a:cubicBezTo>
                    <a:pt x="109277" y="651937"/>
                    <a:pt x="71402" y="633931"/>
                    <a:pt x="42841" y="597919"/>
                  </a:cubicBezTo>
                  <a:cubicBezTo>
                    <a:pt x="14280" y="561907"/>
                    <a:pt x="0" y="516582"/>
                    <a:pt x="0" y="461944"/>
                  </a:cubicBezTo>
                  <a:cubicBezTo>
                    <a:pt x="0" y="376674"/>
                    <a:pt x="24008" y="296165"/>
                    <a:pt x="72023" y="220416"/>
                  </a:cubicBezTo>
                  <a:cubicBezTo>
                    <a:pt x="120039" y="144668"/>
                    <a:pt x="192476" y="71195"/>
                    <a:pt x="28933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36057047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203004" cy="1325563"/>
          </a:xfrm>
        </p:spPr>
        <p:txBody>
          <a:bodyPr>
            <a:normAutofit/>
          </a:bodyPr>
          <a:lstStyle/>
          <a:p>
            <a:r>
              <a:rPr kumimoji="1" lang="en-US" altLang="zh-TW" sz="4100" dirty="0"/>
              <a:t>How to Install Wireshark</a:t>
            </a:r>
            <a:r>
              <a:rPr kumimoji="1" lang="zh-TW" altLang="en-US" sz="4100" dirty="0"/>
              <a:t> 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Ubuntu</a:t>
            </a:r>
            <a:r>
              <a:rPr kumimoji="1" lang="zh-TW" altLang="en-US" dirty="0"/>
              <a:t> </a:t>
            </a:r>
            <a:endParaRPr kumimoji="1" lang="en-US" altLang="zh-TW" dirty="0"/>
          </a:p>
          <a:p>
            <a:pPr marL="457200" lvl="1" indent="0">
              <a:buNone/>
            </a:pPr>
            <a:r>
              <a:rPr kumimoji="1" lang="en-US" altLang="zh-TW" dirty="0"/>
              <a:t>$ </a:t>
            </a:r>
            <a:r>
              <a:rPr kumimoji="1" lang="en-US" altLang="zh-TW" dirty="0" err="1"/>
              <a:t>sudo</a:t>
            </a:r>
            <a:r>
              <a:rPr kumimoji="1" lang="en-US" altLang="zh-TW" dirty="0"/>
              <a:t> apt-get update</a:t>
            </a:r>
          </a:p>
          <a:p>
            <a:pPr marL="457200" lvl="1" indent="0">
              <a:buNone/>
            </a:pPr>
            <a:r>
              <a:rPr kumimoji="1" lang="en-US" altLang="zh-TW" dirty="0"/>
              <a:t>$ </a:t>
            </a:r>
            <a:r>
              <a:rPr kumimoji="1" lang="en-US" altLang="zh-TW" dirty="0" err="1"/>
              <a:t>sudo</a:t>
            </a:r>
            <a:r>
              <a:rPr kumimoji="1" lang="en-US" altLang="zh-TW" dirty="0"/>
              <a:t> apt-get install </a:t>
            </a:r>
            <a:r>
              <a:rPr kumimoji="1" lang="en-US" altLang="zh-TW" dirty="0" err="1"/>
              <a:t>wireshark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514350" indent="-45720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666939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Start</a:t>
            </a:r>
            <a:r>
              <a:rPr kumimoji="1" lang="zh-TW" altLang="en-US" dirty="0"/>
              <a:t> </a:t>
            </a:r>
            <a:r>
              <a:rPr kumimoji="1" lang="en-US" altLang="zh-TW" dirty="0" err="1"/>
              <a:t>Wireshark</a:t>
            </a:r>
            <a:r>
              <a:rPr kumimoji="1" lang="zh-TW" altLang="en-US" dirty="0"/>
              <a:t> </a:t>
            </a:r>
            <a:r>
              <a:rPr kumimoji="1" lang="en-US" altLang="zh-TW" dirty="0"/>
              <a:t>(I)</a:t>
            </a:r>
            <a:endParaRPr kumimoji="1"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838200" y="1492469"/>
            <a:ext cx="10515600" cy="4684494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TW" dirty="0" smtClean="0"/>
              <a:t>$</a:t>
            </a:r>
            <a:r>
              <a:rPr kumimoji="1" lang="zh-TW" altLang="en-US" dirty="0" smtClean="0"/>
              <a:t> </a:t>
            </a:r>
            <a:r>
              <a:rPr kumimoji="1" lang="en-US" altLang="zh-TW" dirty="0" err="1" smtClean="0"/>
              <a:t>sudo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wireshark</a:t>
            </a:r>
            <a:endParaRPr kumimoji="1"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889" y="1984884"/>
            <a:ext cx="9176222" cy="574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384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Basic Functions (I)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b="6423"/>
          <a:stretch/>
        </p:blipFill>
        <p:spPr>
          <a:xfrm>
            <a:off x="687601" y="1605516"/>
            <a:ext cx="10816797" cy="505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2423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Basic Functions (II)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rcRect l="-9451" r="-94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693445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Filtering (I)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5642" y="1410829"/>
            <a:ext cx="11200715" cy="522388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95425" y="1722587"/>
            <a:ext cx="988828" cy="2763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05535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Filtering (II)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Common</a:t>
            </a:r>
            <a:r>
              <a:rPr kumimoji="1" lang="zh-TW" altLang="en-US" dirty="0"/>
              <a:t> </a:t>
            </a:r>
            <a:r>
              <a:rPr kumimoji="1" lang="en-US" altLang="zh-TW" dirty="0"/>
              <a:t>expression</a:t>
            </a:r>
          </a:p>
          <a:p>
            <a:pPr lvl="1"/>
            <a:r>
              <a:rPr kumimoji="1" lang="en-US" altLang="zh-TW" dirty="0" err="1"/>
              <a:t>ip.src</a:t>
            </a:r>
            <a:r>
              <a:rPr kumimoji="1" lang="zh-TW" altLang="en-US" dirty="0"/>
              <a:t> </a:t>
            </a:r>
            <a:r>
              <a:rPr kumimoji="1" lang="en-US" altLang="zh-TW" dirty="0"/>
              <a:t>/</a:t>
            </a:r>
            <a:r>
              <a:rPr kumimoji="1" lang="zh-TW" altLang="en-US" dirty="0"/>
              <a:t> </a:t>
            </a:r>
            <a:r>
              <a:rPr kumimoji="1" lang="en-US" altLang="zh-TW" dirty="0" err="1"/>
              <a:t>ip.dst</a:t>
            </a:r>
            <a:r>
              <a:rPr kumimoji="1" lang="zh-TW" altLang="en-US" dirty="0"/>
              <a:t> </a:t>
            </a:r>
            <a:r>
              <a:rPr kumimoji="1" lang="en-US" altLang="zh-TW" dirty="0"/>
              <a:t>/</a:t>
            </a:r>
            <a:r>
              <a:rPr kumimoji="1" lang="zh-TW" altLang="en-US" dirty="0"/>
              <a:t> </a:t>
            </a:r>
            <a:r>
              <a:rPr kumimoji="1" lang="en-US" altLang="zh-TW" dirty="0" err="1"/>
              <a:t>ip.addr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tcp</a:t>
            </a:r>
            <a:r>
              <a:rPr kumimoji="1" lang="zh-TW" altLang="en-US" dirty="0"/>
              <a:t> </a:t>
            </a:r>
            <a:r>
              <a:rPr kumimoji="1" lang="en-US" altLang="zh-TW" dirty="0"/>
              <a:t>/</a:t>
            </a:r>
            <a:r>
              <a:rPr kumimoji="1" lang="zh-TW" altLang="en-US" dirty="0"/>
              <a:t> </a:t>
            </a:r>
            <a:r>
              <a:rPr kumimoji="1" lang="en-US" altLang="zh-TW" dirty="0" err="1"/>
              <a:t>udp</a:t>
            </a:r>
            <a:r>
              <a:rPr kumimoji="1" lang="zh-TW" altLang="en-US" dirty="0"/>
              <a:t> </a:t>
            </a:r>
            <a:r>
              <a:rPr kumimoji="1" lang="en-US" altLang="zh-TW" dirty="0"/>
              <a:t>/</a:t>
            </a:r>
            <a:r>
              <a:rPr kumimoji="1" lang="zh-TW" altLang="en-US" dirty="0"/>
              <a:t> </a:t>
            </a:r>
            <a:r>
              <a:rPr kumimoji="1" lang="en-US" altLang="zh-TW" dirty="0" err="1"/>
              <a:t>arp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tcp.port</a:t>
            </a:r>
            <a:r>
              <a:rPr kumimoji="1" lang="en-US" altLang="zh-TW" dirty="0"/>
              <a:t> / </a:t>
            </a:r>
            <a:r>
              <a:rPr kumimoji="1" lang="en-US" altLang="zh-TW" dirty="0" err="1"/>
              <a:t>udp.port</a:t>
            </a:r>
            <a:endParaRPr kumimoji="1" lang="en-US" altLang="zh-TW" dirty="0"/>
          </a:p>
          <a:p>
            <a:pPr marL="57150" indent="0">
              <a:buNone/>
            </a:pPr>
            <a:endParaRPr kumimoji="1"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3608160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Q &amp; A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1264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912" y="2997328"/>
            <a:ext cx="4781143" cy="37782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086323" cy="1325563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Install VMware Workstation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altLang="zh-TW" dirty="0"/>
              <a:t>Click the program you have downloaded</a:t>
            </a:r>
          </a:p>
          <a:p>
            <a:pPr marL="514350" indent="-514350">
              <a:buFont typeface="+mj-lt"/>
              <a:buAutoNum type="arabicPeriod" startAt="2"/>
            </a:pPr>
            <a:endParaRPr lang="en-US" altLang="zh-TW" dirty="0"/>
          </a:p>
          <a:p>
            <a:pPr marL="514350" indent="-514350">
              <a:buFont typeface="+mj-lt"/>
              <a:buAutoNum type="arabicPeriod" startAt="2"/>
            </a:pPr>
            <a:r>
              <a:rPr lang="en-US" altLang="zh-TW" dirty="0"/>
              <a:t>Click “Next” to continue installation</a:t>
            </a:r>
          </a:p>
          <a:p>
            <a:pPr marL="514350" indent="-514350">
              <a:buFont typeface="+mj-lt"/>
              <a:buAutoNum type="arabicPeriod" startAt="2"/>
            </a:pP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 rot="10800000" flipV="1">
            <a:off x="9746674" y="6426201"/>
            <a:ext cx="800100" cy="2551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712" y="1538416"/>
            <a:ext cx="1019175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78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917" y="2296084"/>
            <a:ext cx="5600701" cy="44476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095653" cy="1325563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Install VMware Workstation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en-US" altLang="zh-TW" dirty="0"/>
              <a:t>Click “I accept the terms in the license Agreement” and then “Next”</a:t>
            </a:r>
          </a:p>
          <a:p>
            <a:pPr marL="514350" indent="-514350">
              <a:buFont typeface="+mj-lt"/>
              <a:buAutoNum type="arabicPeriod" startAt="4"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514350" indent="-514350">
              <a:buFont typeface="+mj-lt"/>
              <a:buAutoNum type="arabicPeriod" startAt="2"/>
            </a:pP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534549" y="5743824"/>
            <a:ext cx="2720778" cy="3753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6834265" y="6308380"/>
            <a:ext cx="906962" cy="3182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6375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536" y="2299234"/>
            <a:ext cx="5613256" cy="44267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51637" cy="1325563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Install VMware Workstation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5"/>
            </a:pPr>
            <a:r>
              <a:rPr lang="en-US" altLang="zh-TW" dirty="0"/>
              <a:t>Click “Next” if you accept the default setup</a:t>
            </a:r>
          </a:p>
          <a:p>
            <a:pPr marL="514350" indent="-514350">
              <a:buFont typeface="+mj-lt"/>
              <a:buAutoNum type="arabicPeriod" startAt="5"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514350" indent="-514350">
              <a:buFont typeface="+mj-lt"/>
              <a:buAutoNum type="arabicPeriod" startAt="2"/>
            </a:pP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6875828" y="6325572"/>
            <a:ext cx="855008" cy="2726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6128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444" y="2415411"/>
            <a:ext cx="4808663" cy="38078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747" y="2461695"/>
            <a:ext cx="4693775" cy="37152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114314" cy="1325563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Install VMware Workstation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6"/>
            </a:pPr>
            <a:r>
              <a:rPr lang="en-US" altLang="zh-TW" dirty="0"/>
              <a:t>Click “Next” if you accept the default setup</a:t>
            </a:r>
          </a:p>
          <a:p>
            <a:pPr marL="514350" indent="-514350">
              <a:buFont typeface="+mj-lt"/>
              <a:buAutoNum type="arabicPeriod" startAt="6"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514350" indent="-514350">
              <a:buFont typeface="+mj-lt"/>
              <a:buAutoNum type="arabicPeriod" startAt="2"/>
            </a:pPr>
            <a:endParaRPr lang="zh-TW" altLang="en-US" dirty="0"/>
          </a:p>
        </p:txBody>
      </p:sp>
      <p:sp>
        <p:nvSpPr>
          <p:cNvPr id="10" name="向右箭號 9"/>
          <p:cNvSpPr/>
          <p:nvPr/>
        </p:nvSpPr>
        <p:spPr>
          <a:xfrm>
            <a:off x="6110806" y="4077013"/>
            <a:ext cx="54463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217397" y="5824655"/>
            <a:ext cx="770020" cy="2623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9894334" y="5859391"/>
            <a:ext cx="770020" cy="2623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3860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4417</TotalTime>
  <Words>1681</Words>
  <Application>Microsoft Office PowerPoint</Application>
  <PresentationFormat>寬螢幕</PresentationFormat>
  <Paragraphs>289</Paragraphs>
  <Slides>58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58</vt:i4>
      </vt:variant>
    </vt:vector>
  </HeadingPairs>
  <TitlesOfParts>
    <vt:vector size="64" baseType="lpstr">
      <vt:lpstr>新細明體</vt:lpstr>
      <vt:lpstr>Arial</vt:lpstr>
      <vt:lpstr>Calibri</vt:lpstr>
      <vt:lpstr>Calibri Light</vt:lpstr>
      <vt:lpstr>Wingdings</vt:lpstr>
      <vt:lpstr>Office 佈景主題</vt:lpstr>
      <vt:lpstr>Simple Linux</vt:lpstr>
      <vt:lpstr>Outline</vt:lpstr>
      <vt:lpstr>Outline</vt:lpstr>
      <vt:lpstr>Virtual Machines</vt:lpstr>
      <vt:lpstr>Install VMware Workstation</vt:lpstr>
      <vt:lpstr>Install VMware Workstation</vt:lpstr>
      <vt:lpstr>Install VMware Workstation</vt:lpstr>
      <vt:lpstr>Install VMware Workstation</vt:lpstr>
      <vt:lpstr>Install VMware Workstation</vt:lpstr>
      <vt:lpstr>Install VMware Workstation</vt:lpstr>
      <vt:lpstr>Install the Guest OS</vt:lpstr>
      <vt:lpstr>Install the Guest OS</vt:lpstr>
      <vt:lpstr>Install the Guest OS</vt:lpstr>
      <vt:lpstr>Install the Guest OS</vt:lpstr>
      <vt:lpstr>Install the Guest OS</vt:lpstr>
      <vt:lpstr>Install the Guest OS</vt:lpstr>
      <vt:lpstr>Install the Guest OS</vt:lpstr>
      <vt:lpstr>Install the Guest OS</vt:lpstr>
      <vt:lpstr>Common Problems</vt:lpstr>
      <vt:lpstr>Outline</vt:lpstr>
      <vt:lpstr>To start with... </vt:lpstr>
      <vt:lpstr>To start with... (Continued)</vt:lpstr>
      <vt:lpstr>To start with... (Continued)</vt:lpstr>
      <vt:lpstr>To start with... (Continued)</vt:lpstr>
      <vt:lpstr>To start with... (Continued)</vt:lpstr>
      <vt:lpstr>Outline</vt:lpstr>
      <vt:lpstr>Basic Linux commands</vt:lpstr>
      <vt:lpstr>Directory Listing</vt:lpstr>
      <vt:lpstr>The ‘man’ Command</vt:lpstr>
      <vt:lpstr>The ‘man’ Command</vt:lpstr>
      <vt:lpstr>Outline</vt:lpstr>
      <vt:lpstr>The VIM Text Editor</vt:lpstr>
      <vt:lpstr>The VIM Text Editor</vt:lpstr>
      <vt:lpstr>The GCC/G++ Compilers</vt:lpstr>
      <vt:lpstr>Execute and  Forced Terminate a Program</vt:lpstr>
      <vt:lpstr>More explanation</vt:lpstr>
      <vt:lpstr>Argument Variables</vt:lpstr>
      <vt:lpstr>Argument Variables</vt:lpstr>
      <vt:lpstr>Argument Variables</vt:lpstr>
      <vt:lpstr>Process Management Commands</vt:lpstr>
      <vt:lpstr>Run a Program in Linux</vt:lpstr>
      <vt:lpstr>File I/O</vt:lpstr>
      <vt:lpstr>File I/O</vt:lpstr>
      <vt:lpstr>Outline</vt:lpstr>
      <vt:lpstr>Network Related Commands</vt:lpstr>
      <vt:lpstr>Capture and Analyze Packets</vt:lpstr>
      <vt:lpstr>What is tcpdump?</vt:lpstr>
      <vt:lpstr>How to Install tcpdump</vt:lpstr>
      <vt:lpstr>tcpdump</vt:lpstr>
      <vt:lpstr>Networking tools on Linux - tcpdump</vt:lpstr>
      <vt:lpstr>What is Wireshark?</vt:lpstr>
      <vt:lpstr>How to Install Wireshark </vt:lpstr>
      <vt:lpstr>Start Wireshark (I)</vt:lpstr>
      <vt:lpstr>Basic Functions (I)</vt:lpstr>
      <vt:lpstr>Basic Functions (II)</vt:lpstr>
      <vt:lpstr>Filtering (I)</vt:lpstr>
      <vt:lpstr>Filtering (II)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Liunx</dc:title>
  <dc:creator>amy780911</dc:creator>
  <cp:lastModifiedBy>Ray</cp:lastModifiedBy>
  <cp:revision>140</cp:revision>
  <dcterms:created xsi:type="dcterms:W3CDTF">2013-09-14T06:56:01Z</dcterms:created>
  <dcterms:modified xsi:type="dcterms:W3CDTF">2019-09-17T02:22:04Z</dcterms:modified>
</cp:coreProperties>
</file>